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5" r:id="rId4"/>
  </p:sldMasterIdLst>
  <p:notesMasterIdLst>
    <p:notesMasterId r:id="rId47"/>
  </p:notesMasterIdLst>
  <p:sldIdLst>
    <p:sldId id="2147378810" r:id="rId5"/>
    <p:sldId id="2147378850" r:id="rId6"/>
    <p:sldId id="2147378789" r:id="rId7"/>
    <p:sldId id="2147378858" r:id="rId8"/>
    <p:sldId id="2147378855" r:id="rId9"/>
    <p:sldId id="2147378832" r:id="rId10"/>
    <p:sldId id="2147378856" r:id="rId11"/>
    <p:sldId id="2147378859" r:id="rId12"/>
    <p:sldId id="2147378811" r:id="rId13"/>
    <p:sldId id="2147378854" r:id="rId14"/>
    <p:sldId id="2147378860" r:id="rId15"/>
    <p:sldId id="2147378861" r:id="rId16"/>
    <p:sldId id="2147378864" r:id="rId17"/>
    <p:sldId id="2147378865" r:id="rId18"/>
    <p:sldId id="2147378866" r:id="rId19"/>
    <p:sldId id="2147378867" r:id="rId20"/>
    <p:sldId id="2147378868" r:id="rId21"/>
    <p:sldId id="2147378869" r:id="rId22"/>
    <p:sldId id="2147378877" r:id="rId23"/>
    <p:sldId id="2147378870" r:id="rId24"/>
    <p:sldId id="2147378871" r:id="rId25"/>
    <p:sldId id="2147378872" r:id="rId26"/>
    <p:sldId id="2147378878" r:id="rId27"/>
    <p:sldId id="2147378879" r:id="rId28"/>
    <p:sldId id="2147378880" r:id="rId29"/>
    <p:sldId id="2147378882" r:id="rId30"/>
    <p:sldId id="2147378881" r:id="rId31"/>
    <p:sldId id="2147378883" r:id="rId32"/>
    <p:sldId id="2147378884" r:id="rId33"/>
    <p:sldId id="2147378885" r:id="rId34"/>
    <p:sldId id="2147378886" r:id="rId35"/>
    <p:sldId id="2147378887" r:id="rId36"/>
    <p:sldId id="2147378873" r:id="rId37"/>
    <p:sldId id="2147378874" r:id="rId38"/>
    <p:sldId id="2147378888" r:id="rId39"/>
    <p:sldId id="2147378889" r:id="rId40"/>
    <p:sldId id="2147378890" r:id="rId41"/>
    <p:sldId id="2147378891" r:id="rId42"/>
    <p:sldId id="2147378892" r:id="rId43"/>
    <p:sldId id="2147378853" r:id="rId44"/>
    <p:sldId id="2147378893" r:id="rId45"/>
    <p:sldId id="2147378849" r:id="rId4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1pPr>
    <a:lvl2pPr marL="0" marR="0" indent="2286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2pPr>
    <a:lvl3pPr marL="0" marR="0" indent="4572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3pPr>
    <a:lvl4pPr marL="0" marR="0" indent="6858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4pPr>
    <a:lvl5pPr marL="0" marR="0" indent="9144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5pPr>
    <a:lvl6pPr marL="0" marR="0" indent="11430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6pPr>
    <a:lvl7pPr marL="0" marR="0" indent="13716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7pPr>
    <a:lvl8pPr marL="0" marR="0" indent="16002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8pPr>
    <a:lvl9pPr marL="0" marR="0" indent="18288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741D70-40A4-212B-80C5-171FC70979A0}" name="Reina Otsuka" initials="RO" userId="S::reina.otsuka@undp.org::de3ca0db-1ee4-4e4e-8b8f-1fc80bdcdc2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68B1"/>
    <a:srgbClr val="2C5C99"/>
    <a:srgbClr val="1789CF"/>
    <a:srgbClr val="000000"/>
    <a:srgbClr val="1A5B07"/>
    <a:srgbClr val="4472C4"/>
    <a:srgbClr val="3666DC"/>
    <a:srgbClr val="113E1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3175" cap="flat">
              <a:solidFill>
                <a:srgbClr val="606060"/>
              </a:solidFill>
              <a:prstDash val="solid"/>
              <a:miter lim="400000"/>
            </a:ln>
          </a:left>
          <a:right>
            <a:ln w="3175" cap="flat">
              <a:solidFill>
                <a:srgbClr val="606060"/>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3175" cap="flat">
              <a:solidFill>
                <a:srgbClr val="929292"/>
              </a:solidFill>
              <a:prstDash val="solid"/>
              <a:miter lim="400000"/>
            </a:ln>
          </a:left>
          <a:right>
            <a:ln w="3175" cap="flat">
              <a:solidFill>
                <a:srgbClr val="929292"/>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929292"/>
              </a:solidFill>
              <a:prstDash val="solid"/>
              <a:miter lim="400000"/>
            </a:ln>
          </a:insideH>
          <a:insideV>
            <a:ln w="3175"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7"/>
    <p:restoredTop sz="89204" autoAdjust="0"/>
  </p:normalViewPr>
  <p:slideViewPr>
    <p:cSldViewPr snapToGrid="0">
      <p:cViewPr varScale="1">
        <p:scale>
          <a:sx n="56" d="100"/>
          <a:sy n="56" d="100"/>
        </p:scale>
        <p:origin x="67" y="4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D0EB8F-E50D-4A04-BE93-0B64EDC4FD58}"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DK"/>
        </a:p>
      </dgm:t>
    </dgm:pt>
    <dgm:pt modelId="{148B8CE0-45F4-4FD6-AB7C-4052845996D0}">
      <dgm:prSet phldrT="[Text]"/>
      <dgm:spPr>
        <a:solidFill>
          <a:srgbClr val="00B0F0"/>
        </a:solidFill>
        <a:ln>
          <a:noFill/>
        </a:ln>
      </dgm:spPr>
      <dgm:t>
        <a:bodyPr/>
        <a:lstStyle/>
        <a:p>
          <a:r>
            <a:rPr lang="en-GB" b="1" dirty="0">
              <a:solidFill>
                <a:schemeClr val="bg1"/>
              </a:solidFill>
              <a:latin typeface="Montserrat" pitchFamily="2" charset="77"/>
              <a:ea typeface="+mn-lt"/>
              <a:cs typeface="+mn-lt"/>
            </a:rPr>
            <a:t>1.</a:t>
          </a:r>
        </a:p>
        <a:p>
          <a:r>
            <a:rPr lang="en-GB" b="1" dirty="0">
              <a:solidFill>
                <a:schemeClr val="bg1"/>
              </a:solidFill>
              <a:latin typeface="Montserrat" pitchFamily="2" charset="77"/>
              <a:ea typeface="+mn-lt"/>
              <a:cs typeface="+mn-lt"/>
            </a:rPr>
            <a:t>Save time and lead to less work</a:t>
          </a:r>
          <a:endParaRPr lang="en-DK" dirty="0"/>
        </a:p>
      </dgm:t>
    </dgm:pt>
    <dgm:pt modelId="{4100FFBC-A3F9-4D16-B343-9708D44731D2}" type="parTrans" cxnId="{9442A6EB-A7F5-43BD-8A8B-AD95BFA05C2B}">
      <dgm:prSet/>
      <dgm:spPr/>
      <dgm:t>
        <a:bodyPr/>
        <a:lstStyle/>
        <a:p>
          <a:endParaRPr lang="en-DK"/>
        </a:p>
      </dgm:t>
    </dgm:pt>
    <dgm:pt modelId="{62CEB783-B5BF-49DC-BD85-BBEB42473C3F}" type="sibTrans" cxnId="{9442A6EB-A7F5-43BD-8A8B-AD95BFA05C2B}">
      <dgm:prSet/>
      <dgm:spPr/>
      <dgm:t>
        <a:bodyPr/>
        <a:lstStyle/>
        <a:p>
          <a:endParaRPr lang="en-DK"/>
        </a:p>
      </dgm:t>
    </dgm:pt>
    <dgm:pt modelId="{716680B2-095A-408E-90AB-12E5A993F571}">
      <dgm:prSet phldrT="[Text]" custT="1"/>
      <dgm:spPr>
        <a:solidFill>
          <a:srgbClr val="4F81BD"/>
        </a:solidFill>
      </dgm:spPr>
      <dgm:t>
        <a:bodyPr/>
        <a:lstStyle/>
        <a:p>
          <a:pPr>
            <a:lnSpc>
              <a:spcPct val="100000"/>
            </a:lnSpc>
            <a:spcAft>
              <a:spcPts val="1200"/>
            </a:spcAft>
            <a:buFont typeface="Arial" panose="020B0604020202020204" pitchFamily="34" charset="0"/>
            <a:buChar char="•"/>
          </a:pPr>
          <a:r>
            <a:rPr lang="en-GB" sz="1900" dirty="0">
              <a:solidFill>
                <a:srgbClr val="FFFFFF"/>
              </a:solidFill>
              <a:latin typeface="Helvetica Neue Medium"/>
              <a:ea typeface="Helvetica Neue Medium"/>
              <a:cs typeface="Helvetica Neue Medium"/>
              <a:sym typeface="Helvetica Neue Medium"/>
            </a:rPr>
            <a:t>Quick overview of progress and support (needed and received)</a:t>
          </a:r>
          <a:endParaRPr lang="en-DK" sz="1900" dirty="0"/>
        </a:p>
      </dgm:t>
    </dgm:pt>
    <dgm:pt modelId="{E6714E85-F2D3-4D38-A7AB-9AD5DA6C5574}" type="parTrans" cxnId="{307DADC1-115F-45A5-BB31-FCBDC45E77A3}">
      <dgm:prSet/>
      <dgm:spPr/>
      <dgm:t>
        <a:bodyPr/>
        <a:lstStyle/>
        <a:p>
          <a:endParaRPr lang="en-DK"/>
        </a:p>
      </dgm:t>
    </dgm:pt>
    <dgm:pt modelId="{AE9F4A6B-D6D2-4396-BA9A-D4AE4B9F532E}" type="sibTrans" cxnId="{307DADC1-115F-45A5-BB31-FCBDC45E77A3}">
      <dgm:prSet/>
      <dgm:spPr/>
      <dgm:t>
        <a:bodyPr/>
        <a:lstStyle/>
        <a:p>
          <a:endParaRPr lang="en-DK"/>
        </a:p>
      </dgm:t>
    </dgm:pt>
    <dgm:pt modelId="{77C3DD25-6705-4CD1-A085-55D398985D3E}">
      <dgm:prSet phldrT="[Text]"/>
      <dgm:spPr>
        <a:solidFill>
          <a:srgbClr val="00B0F0"/>
        </a:solidFill>
        <a:ln>
          <a:noFill/>
        </a:ln>
      </dgm:spPr>
      <dgm:t>
        <a:bodyPr/>
        <a:lstStyle/>
        <a:p>
          <a:r>
            <a:rPr lang="en-GB" b="1" dirty="0">
              <a:solidFill>
                <a:schemeClr val="bg1"/>
              </a:solidFill>
              <a:latin typeface="Montserrat" pitchFamily="2" charset="77"/>
              <a:ea typeface="+mn-lt"/>
              <a:cs typeface="+mn-lt"/>
            </a:rPr>
            <a:t>2.</a:t>
          </a:r>
        </a:p>
        <a:p>
          <a:r>
            <a:rPr lang="en-GB" b="1" dirty="0">
              <a:solidFill>
                <a:schemeClr val="bg1"/>
              </a:solidFill>
              <a:latin typeface="Montserrat" pitchFamily="2" charset="77"/>
              <a:ea typeface="+mn-lt"/>
              <a:cs typeface="+mn-lt"/>
            </a:rPr>
            <a:t>Provide a common point for information</a:t>
          </a:r>
          <a:endParaRPr lang="en-DK" dirty="0"/>
        </a:p>
      </dgm:t>
    </dgm:pt>
    <dgm:pt modelId="{B361A606-01D1-49D9-8CC1-F2BDECA740C8}" type="parTrans" cxnId="{54E1AB3A-95EC-41B8-935A-433793448653}">
      <dgm:prSet/>
      <dgm:spPr/>
      <dgm:t>
        <a:bodyPr/>
        <a:lstStyle/>
        <a:p>
          <a:endParaRPr lang="en-DK"/>
        </a:p>
      </dgm:t>
    </dgm:pt>
    <dgm:pt modelId="{2059BACB-23F3-48C1-A860-662DE2B9FED5}" type="sibTrans" cxnId="{54E1AB3A-95EC-41B8-935A-433793448653}">
      <dgm:prSet/>
      <dgm:spPr/>
      <dgm:t>
        <a:bodyPr/>
        <a:lstStyle/>
        <a:p>
          <a:endParaRPr lang="en-DK"/>
        </a:p>
      </dgm:t>
    </dgm:pt>
    <dgm:pt modelId="{48C1F870-1B16-465A-B5CC-D11B7C58DCBB}">
      <dgm:prSet phldrT="[Text]" custT="1"/>
      <dgm:spPr>
        <a:solidFill>
          <a:srgbClr val="4F81BD"/>
        </a:solidFill>
      </dgm:spPr>
      <dgm:t>
        <a:bodyPr/>
        <a:lstStyle/>
        <a:p>
          <a:pPr>
            <a:lnSpc>
              <a:spcPct val="100000"/>
            </a:lnSpc>
            <a:spcAft>
              <a:spcPts val="1200"/>
            </a:spcAft>
            <a:buClrTx/>
            <a:buSzTx/>
            <a:buFont typeface="Arial" panose="020B0604020202020204" pitchFamily="34" charset="0"/>
            <a:buChar char="•"/>
          </a:pPr>
          <a:r>
            <a:rPr kumimoji="0" lang="en-GB" sz="19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Common system for all of Governmen</a:t>
          </a:r>
          <a:r>
            <a:rPr lang="en-GB" sz="1900" dirty="0">
              <a:solidFill>
                <a:srgbClr val="FFFFFF"/>
              </a:solidFill>
              <a:latin typeface="Helvetica Neue Medium"/>
              <a:ea typeface="Helvetica Neue Medium"/>
              <a:cs typeface="Helvetica Neue Medium"/>
              <a:sym typeface="Helvetica Neue Medium"/>
            </a:rPr>
            <a:t>t to use</a:t>
          </a:r>
          <a:endParaRPr lang="en-DK" sz="1900" dirty="0"/>
        </a:p>
      </dgm:t>
    </dgm:pt>
    <dgm:pt modelId="{58B1DD22-CD83-4947-9B22-C2000BE5C768}" type="parTrans" cxnId="{913FB1F3-1950-4470-B038-08A6711CD592}">
      <dgm:prSet/>
      <dgm:spPr/>
      <dgm:t>
        <a:bodyPr/>
        <a:lstStyle/>
        <a:p>
          <a:endParaRPr lang="en-DK"/>
        </a:p>
      </dgm:t>
    </dgm:pt>
    <dgm:pt modelId="{309DB897-34F5-4DDD-AA7C-1CEA188B1818}" type="sibTrans" cxnId="{913FB1F3-1950-4470-B038-08A6711CD592}">
      <dgm:prSet/>
      <dgm:spPr/>
      <dgm:t>
        <a:bodyPr/>
        <a:lstStyle/>
        <a:p>
          <a:endParaRPr lang="en-DK"/>
        </a:p>
      </dgm:t>
    </dgm:pt>
    <dgm:pt modelId="{53B236E0-8B84-4632-BBDD-D30361CAE3A9}">
      <dgm:prSet phldrT="[Text]"/>
      <dgm:spPr>
        <a:solidFill>
          <a:srgbClr val="00B0F0"/>
        </a:solidFill>
        <a:ln>
          <a:noFill/>
        </a:ln>
      </dgm:spPr>
      <dgm:t>
        <a:bodyPr/>
        <a:lstStyle/>
        <a:p>
          <a:r>
            <a:rPr lang="en-GB" b="1" dirty="0">
              <a:solidFill>
                <a:schemeClr val="bg1"/>
              </a:solidFill>
              <a:latin typeface="Montserrat" pitchFamily="2" charset="77"/>
              <a:ea typeface="+mn-lt"/>
              <a:cs typeface="+mn-lt"/>
            </a:rPr>
            <a:t>3.</a:t>
          </a:r>
        </a:p>
        <a:p>
          <a:r>
            <a:rPr lang="en-GB" b="1" dirty="0">
              <a:solidFill>
                <a:schemeClr val="bg1"/>
              </a:solidFill>
              <a:latin typeface="Montserrat" pitchFamily="2" charset="77"/>
              <a:ea typeface="+mn-lt"/>
              <a:cs typeface="+mn-lt"/>
            </a:rPr>
            <a:t>Facilitate support needed for change </a:t>
          </a:r>
          <a:endParaRPr lang="en-DK" dirty="0"/>
        </a:p>
      </dgm:t>
    </dgm:pt>
    <dgm:pt modelId="{06E68A21-2CDE-4E5F-ABBE-7ABC4F95FBF1}" type="parTrans" cxnId="{A218B29B-0302-49D4-A222-FB6D1BCC2974}">
      <dgm:prSet/>
      <dgm:spPr/>
      <dgm:t>
        <a:bodyPr/>
        <a:lstStyle/>
        <a:p>
          <a:endParaRPr lang="en-DK"/>
        </a:p>
      </dgm:t>
    </dgm:pt>
    <dgm:pt modelId="{D211B314-24D9-4396-8DEF-1031D4D7FAE5}" type="sibTrans" cxnId="{A218B29B-0302-49D4-A222-FB6D1BCC2974}">
      <dgm:prSet/>
      <dgm:spPr/>
      <dgm:t>
        <a:bodyPr/>
        <a:lstStyle/>
        <a:p>
          <a:endParaRPr lang="en-DK"/>
        </a:p>
      </dgm:t>
    </dgm:pt>
    <dgm:pt modelId="{B2CF4D97-0A89-43CE-BF0A-3C276B182665}">
      <dgm:prSet phldrT="[Text]" custT="1"/>
      <dgm:spPr>
        <a:solidFill>
          <a:srgbClr val="4F81BD"/>
        </a:solidFill>
      </dgm:spPr>
      <dgm:t>
        <a:bodyPr/>
        <a:lstStyle/>
        <a:p>
          <a:pPr>
            <a:lnSpc>
              <a:spcPct val="100000"/>
            </a:lnSpc>
            <a:spcAft>
              <a:spcPts val="1200"/>
            </a:spcAft>
            <a:buClrTx/>
            <a:buSzTx/>
            <a:buFont typeface="Arial" panose="020B0604020202020204" pitchFamily="34" charset="0"/>
            <a:buChar char="•"/>
          </a:pPr>
          <a:r>
            <a:rPr lang="en-GB" sz="1900" dirty="0">
              <a:solidFill>
                <a:srgbClr val="FFFFFF"/>
              </a:solidFill>
              <a:latin typeface="Helvetica Neue Medium"/>
              <a:ea typeface="Helvetica Neue Medium"/>
              <a:cs typeface="Helvetica Neue Medium"/>
              <a:sym typeface="Helvetica Neue Medium"/>
            </a:rPr>
            <a:t>Gives an overview of financial, capacity building, and technical support</a:t>
          </a:r>
          <a:endParaRPr lang="en-DK" sz="1900" dirty="0"/>
        </a:p>
      </dgm:t>
    </dgm:pt>
    <dgm:pt modelId="{D77FB1A4-AD01-4621-8905-9E6D214831DD}" type="parTrans" cxnId="{DF862C53-687C-486C-A1D9-E8FF2DEA1159}">
      <dgm:prSet/>
      <dgm:spPr/>
      <dgm:t>
        <a:bodyPr/>
        <a:lstStyle/>
        <a:p>
          <a:endParaRPr lang="en-DK"/>
        </a:p>
      </dgm:t>
    </dgm:pt>
    <dgm:pt modelId="{3C8D976C-4703-43D3-995A-39D1E5650132}" type="sibTrans" cxnId="{DF862C53-687C-486C-A1D9-E8FF2DEA1159}">
      <dgm:prSet/>
      <dgm:spPr/>
      <dgm:t>
        <a:bodyPr/>
        <a:lstStyle/>
        <a:p>
          <a:endParaRPr lang="en-DK"/>
        </a:p>
      </dgm:t>
    </dgm:pt>
    <dgm:pt modelId="{C77103BC-BC08-4111-BA8A-97783D9B2AF8}">
      <dgm:prSet custT="1"/>
      <dgm:spPr>
        <a:solidFill>
          <a:srgbClr val="4F81BD"/>
        </a:solidFill>
      </dgm:spPr>
      <dgm:t>
        <a:bodyPr/>
        <a:lstStyle/>
        <a:p>
          <a:pPr>
            <a:lnSpc>
              <a:spcPct val="100000"/>
            </a:lnSpc>
            <a:spcAft>
              <a:spcPts val="1200"/>
            </a:spcAft>
          </a:pPr>
          <a:r>
            <a:rPr lang="en-GB" sz="1900" dirty="0">
              <a:solidFill>
                <a:srgbClr val="FFFFFF"/>
              </a:solidFill>
              <a:latin typeface="Helvetica Neue Medium"/>
              <a:ea typeface="Helvetica Neue Medium"/>
              <a:cs typeface="Helvetica Neue Medium"/>
              <a:sym typeface="Helvetica Neue Medium"/>
            </a:rPr>
            <a:t>Government departments can directly input sectoral information (lading to less time chasing it down)</a:t>
          </a:r>
        </a:p>
      </dgm:t>
    </dgm:pt>
    <dgm:pt modelId="{FA28B897-703F-4DDE-B3A6-A55FF1CC9258}" type="parTrans" cxnId="{9C0E78B2-6A85-4534-A590-27B1C513C52B}">
      <dgm:prSet/>
      <dgm:spPr/>
      <dgm:t>
        <a:bodyPr/>
        <a:lstStyle/>
        <a:p>
          <a:endParaRPr lang="en-DK"/>
        </a:p>
      </dgm:t>
    </dgm:pt>
    <dgm:pt modelId="{B199898D-C4B1-434E-9625-FBB780C22B3E}" type="sibTrans" cxnId="{9C0E78B2-6A85-4534-A590-27B1C513C52B}">
      <dgm:prSet/>
      <dgm:spPr/>
      <dgm:t>
        <a:bodyPr/>
        <a:lstStyle/>
        <a:p>
          <a:endParaRPr lang="en-DK"/>
        </a:p>
      </dgm:t>
    </dgm:pt>
    <dgm:pt modelId="{C32C9E7F-AA77-4290-BBAB-251C6BFD3633}">
      <dgm:prSet custT="1"/>
      <dgm:spPr>
        <a:solidFill>
          <a:srgbClr val="4F81BD"/>
        </a:solidFill>
      </dgm:spPr>
      <dgm:t>
        <a:bodyPr/>
        <a:lstStyle/>
        <a:p>
          <a:pPr>
            <a:lnSpc>
              <a:spcPct val="100000"/>
            </a:lnSpc>
            <a:spcAft>
              <a:spcPts val="1200"/>
            </a:spcAft>
          </a:pPr>
          <a:r>
            <a:rPr kumimoji="0" lang="en-GB" sz="19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Information is stored long term and easy to find (even </a:t>
          </a:r>
          <a:r>
            <a:rPr lang="en-GB" sz="1900" dirty="0">
              <a:solidFill>
                <a:srgbClr val="FFFFFF"/>
              </a:solidFill>
              <a:latin typeface="Helvetica Neue Medium"/>
              <a:ea typeface="Helvetica Neue Medium"/>
              <a:cs typeface="Helvetica Neue Medium"/>
              <a:sym typeface="Helvetica Neue Medium"/>
            </a:rPr>
            <a:t>after</a:t>
          </a:r>
          <a:r>
            <a:rPr kumimoji="0" lang="en-GB" sz="19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staff leaves)</a:t>
          </a:r>
        </a:p>
      </dgm:t>
    </dgm:pt>
    <dgm:pt modelId="{212813B8-0F12-44A5-A774-DF0D88B3EAC2}" type="parTrans" cxnId="{F5D4A46C-DDD7-4239-8309-78642D2C531D}">
      <dgm:prSet/>
      <dgm:spPr/>
      <dgm:t>
        <a:bodyPr/>
        <a:lstStyle/>
        <a:p>
          <a:endParaRPr lang="en-DK"/>
        </a:p>
      </dgm:t>
    </dgm:pt>
    <dgm:pt modelId="{33D0031D-099A-45B7-AE6C-44B60B092434}" type="sibTrans" cxnId="{F5D4A46C-DDD7-4239-8309-78642D2C531D}">
      <dgm:prSet/>
      <dgm:spPr/>
      <dgm:t>
        <a:bodyPr/>
        <a:lstStyle/>
        <a:p>
          <a:endParaRPr lang="en-DK"/>
        </a:p>
      </dgm:t>
    </dgm:pt>
    <dgm:pt modelId="{F8049C8F-1EBC-4906-B297-8791FDB26371}">
      <dgm:prSet custT="1"/>
      <dgm:spPr>
        <a:solidFill>
          <a:srgbClr val="4F81BD"/>
        </a:solidFill>
      </dgm:spPr>
      <dgm:t>
        <a:bodyPr/>
        <a:lstStyle/>
        <a:p>
          <a:pPr>
            <a:lnSpc>
              <a:spcPct val="100000"/>
            </a:lnSpc>
            <a:spcAft>
              <a:spcPts val="1200"/>
            </a:spcAft>
          </a:pPr>
          <a:r>
            <a:rPr kumimoji="0" lang="en-GB" sz="19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Central place to store and access climate change related information</a:t>
          </a:r>
        </a:p>
      </dgm:t>
    </dgm:pt>
    <dgm:pt modelId="{083EC6B3-BE95-41C1-AFC5-C3B8F8AA337B}" type="parTrans" cxnId="{82228203-27D3-4CD9-96F2-AD325FE08FB1}">
      <dgm:prSet/>
      <dgm:spPr/>
      <dgm:t>
        <a:bodyPr/>
        <a:lstStyle/>
        <a:p>
          <a:endParaRPr lang="en-DK"/>
        </a:p>
      </dgm:t>
    </dgm:pt>
    <dgm:pt modelId="{108304E2-C006-4B75-A51F-011474462CA5}" type="sibTrans" cxnId="{82228203-27D3-4CD9-96F2-AD325FE08FB1}">
      <dgm:prSet/>
      <dgm:spPr/>
      <dgm:t>
        <a:bodyPr/>
        <a:lstStyle/>
        <a:p>
          <a:endParaRPr lang="en-DK"/>
        </a:p>
      </dgm:t>
    </dgm:pt>
    <dgm:pt modelId="{C0882F00-11F2-4498-9A1B-880EEC55BE96}">
      <dgm:prSet custT="1"/>
      <dgm:spPr>
        <a:solidFill>
          <a:srgbClr val="4F81BD"/>
        </a:solidFill>
      </dgm:spPr>
      <dgm:t>
        <a:bodyPr/>
        <a:lstStyle/>
        <a:p>
          <a:pPr>
            <a:lnSpc>
              <a:spcPct val="100000"/>
            </a:lnSpc>
            <a:spcAft>
              <a:spcPts val="1200"/>
            </a:spcAft>
          </a:pPr>
          <a:r>
            <a:rPr kumimoji="0" lang="en-GB" sz="19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Simple extraction of data for other uses, and direct integration with international platforms</a:t>
          </a:r>
        </a:p>
      </dgm:t>
    </dgm:pt>
    <dgm:pt modelId="{5D3EF614-97C4-4ACA-AD44-2C12D1D7A54E}" type="parTrans" cxnId="{BE5BD225-963A-43C7-B92D-38CBB0D431D8}">
      <dgm:prSet/>
      <dgm:spPr/>
      <dgm:t>
        <a:bodyPr/>
        <a:lstStyle/>
        <a:p>
          <a:endParaRPr lang="en-DK"/>
        </a:p>
      </dgm:t>
    </dgm:pt>
    <dgm:pt modelId="{5D627693-CB72-47A5-9C3E-07676CF2CC4E}" type="sibTrans" cxnId="{BE5BD225-963A-43C7-B92D-38CBB0D431D8}">
      <dgm:prSet/>
      <dgm:spPr/>
      <dgm:t>
        <a:bodyPr/>
        <a:lstStyle/>
        <a:p>
          <a:endParaRPr lang="en-DK"/>
        </a:p>
      </dgm:t>
    </dgm:pt>
    <dgm:pt modelId="{5F61A84F-5499-4CA4-90B1-D178396A6682}">
      <dgm:prSet custT="1"/>
      <dgm:spPr>
        <a:solidFill>
          <a:srgbClr val="4F81BD"/>
        </a:solidFill>
      </dgm:spPr>
      <dgm:t>
        <a:bodyPr/>
        <a:lstStyle/>
        <a:p>
          <a:pPr>
            <a:lnSpc>
              <a:spcPct val="100000"/>
            </a:lnSpc>
            <a:spcAft>
              <a:spcPts val="1200"/>
            </a:spcAft>
          </a:pPr>
          <a:r>
            <a:rPr lang="en-GB" sz="1900" dirty="0">
              <a:solidFill>
                <a:srgbClr val="FFFFFF"/>
              </a:solidFill>
              <a:latin typeface="Helvetica Neue Medium"/>
              <a:ea typeface="Helvetica Neue Medium"/>
              <a:cs typeface="Helvetica Neue Medium"/>
              <a:sym typeface="Helvetica Neue Medium"/>
            </a:rPr>
            <a:t>Access additional support by making it easier to address development partners</a:t>
          </a:r>
        </a:p>
      </dgm:t>
    </dgm:pt>
    <dgm:pt modelId="{43E27B8A-2066-4371-93DF-28CB0C6E3A16}" type="parTrans" cxnId="{F6922655-1238-4B32-8BBA-8553E192A003}">
      <dgm:prSet/>
      <dgm:spPr/>
      <dgm:t>
        <a:bodyPr/>
        <a:lstStyle/>
        <a:p>
          <a:endParaRPr lang="en-DK"/>
        </a:p>
      </dgm:t>
    </dgm:pt>
    <dgm:pt modelId="{7BC4E9B9-8D03-4FB4-8881-B62A59E1D159}" type="sibTrans" cxnId="{F6922655-1238-4B32-8BBA-8553E192A003}">
      <dgm:prSet/>
      <dgm:spPr/>
      <dgm:t>
        <a:bodyPr/>
        <a:lstStyle/>
        <a:p>
          <a:endParaRPr lang="en-DK"/>
        </a:p>
      </dgm:t>
    </dgm:pt>
    <dgm:pt modelId="{39BE4538-2664-418D-B6C7-2BFAAC8782D3}">
      <dgm:prSet custT="1"/>
      <dgm:spPr>
        <a:solidFill>
          <a:srgbClr val="4F81BD"/>
        </a:solidFill>
      </dgm:spPr>
      <dgm:t>
        <a:bodyPr/>
        <a:lstStyle/>
        <a:p>
          <a:pPr>
            <a:lnSpc>
              <a:spcPct val="100000"/>
            </a:lnSpc>
            <a:spcAft>
              <a:spcPts val="1200"/>
            </a:spcAft>
          </a:pPr>
          <a:r>
            <a:rPr lang="en-GB" sz="1900" dirty="0">
              <a:solidFill>
                <a:srgbClr val="FFFFFF"/>
              </a:solidFill>
              <a:latin typeface="Helvetica Neue Medium"/>
              <a:ea typeface="Helvetica Neue Medium"/>
              <a:cs typeface="Helvetica Neue Medium"/>
              <a:sym typeface="Helvetica Neue Medium"/>
            </a:rPr>
            <a:t>Track progress and results of past and current support.</a:t>
          </a:r>
        </a:p>
      </dgm:t>
    </dgm:pt>
    <dgm:pt modelId="{A35EA868-AF94-46C7-B46B-961C3A92960B}" type="parTrans" cxnId="{7ACEE7EF-E994-41E6-8EEB-700127C50F74}">
      <dgm:prSet/>
      <dgm:spPr/>
      <dgm:t>
        <a:bodyPr/>
        <a:lstStyle/>
        <a:p>
          <a:endParaRPr lang="en-DK"/>
        </a:p>
      </dgm:t>
    </dgm:pt>
    <dgm:pt modelId="{5610BAFB-5503-4C96-ABE8-54684157AE26}" type="sibTrans" cxnId="{7ACEE7EF-E994-41E6-8EEB-700127C50F74}">
      <dgm:prSet/>
      <dgm:spPr/>
      <dgm:t>
        <a:bodyPr/>
        <a:lstStyle/>
        <a:p>
          <a:endParaRPr lang="en-DK"/>
        </a:p>
      </dgm:t>
    </dgm:pt>
    <dgm:pt modelId="{9098DA2F-5D52-4C81-857B-E5079393D3E6}" type="pres">
      <dgm:prSet presAssocID="{03D0EB8F-E50D-4A04-BE93-0B64EDC4FD58}" presName="Name0" presStyleCnt="0">
        <dgm:presLayoutVars>
          <dgm:dir/>
          <dgm:animLvl val="lvl"/>
          <dgm:resizeHandles val="exact"/>
        </dgm:presLayoutVars>
      </dgm:prSet>
      <dgm:spPr/>
    </dgm:pt>
    <dgm:pt modelId="{1290C2C2-9BE5-41B6-A45E-89464FFE6812}" type="pres">
      <dgm:prSet presAssocID="{148B8CE0-45F4-4FD6-AB7C-4052845996D0}" presName="composite" presStyleCnt="0"/>
      <dgm:spPr/>
    </dgm:pt>
    <dgm:pt modelId="{FE2D8D6A-2E65-45F2-A5F8-30EBC8D3739B}" type="pres">
      <dgm:prSet presAssocID="{148B8CE0-45F4-4FD6-AB7C-4052845996D0}" presName="parTx" presStyleLbl="alignNode1" presStyleIdx="0" presStyleCnt="3">
        <dgm:presLayoutVars>
          <dgm:chMax val="0"/>
          <dgm:chPref val="0"/>
          <dgm:bulletEnabled val="1"/>
        </dgm:presLayoutVars>
      </dgm:prSet>
      <dgm:spPr/>
    </dgm:pt>
    <dgm:pt modelId="{E3938C98-EC35-460B-A1B7-59BB1B645AA5}" type="pres">
      <dgm:prSet presAssocID="{148B8CE0-45F4-4FD6-AB7C-4052845996D0}" presName="desTx" presStyleLbl="alignAccFollowNode1" presStyleIdx="0" presStyleCnt="3">
        <dgm:presLayoutVars>
          <dgm:bulletEnabled val="1"/>
        </dgm:presLayoutVars>
      </dgm:prSet>
      <dgm:spPr/>
    </dgm:pt>
    <dgm:pt modelId="{7D8A2B5F-30E3-476B-967F-570666AEA778}" type="pres">
      <dgm:prSet presAssocID="{62CEB783-B5BF-49DC-BD85-BBEB42473C3F}" presName="space" presStyleCnt="0"/>
      <dgm:spPr/>
    </dgm:pt>
    <dgm:pt modelId="{E3A30D27-9182-4B66-B2FE-5FDB88B0BC55}" type="pres">
      <dgm:prSet presAssocID="{77C3DD25-6705-4CD1-A085-55D398985D3E}" presName="composite" presStyleCnt="0"/>
      <dgm:spPr/>
    </dgm:pt>
    <dgm:pt modelId="{F16E0700-EA06-4AF0-BEB0-CFB451DD45DD}" type="pres">
      <dgm:prSet presAssocID="{77C3DD25-6705-4CD1-A085-55D398985D3E}" presName="parTx" presStyleLbl="alignNode1" presStyleIdx="1" presStyleCnt="3">
        <dgm:presLayoutVars>
          <dgm:chMax val="0"/>
          <dgm:chPref val="0"/>
          <dgm:bulletEnabled val="1"/>
        </dgm:presLayoutVars>
      </dgm:prSet>
      <dgm:spPr/>
    </dgm:pt>
    <dgm:pt modelId="{470E6690-69DD-4348-B76E-7FDE1EEFDC64}" type="pres">
      <dgm:prSet presAssocID="{77C3DD25-6705-4CD1-A085-55D398985D3E}" presName="desTx" presStyleLbl="alignAccFollowNode1" presStyleIdx="1" presStyleCnt="3">
        <dgm:presLayoutVars>
          <dgm:bulletEnabled val="1"/>
        </dgm:presLayoutVars>
      </dgm:prSet>
      <dgm:spPr/>
    </dgm:pt>
    <dgm:pt modelId="{8ED2899C-FDAE-4488-B501-5136E4259E1A}" type="pres">
      <dgm:prSet presAssocID="{2059BACB-23F3-48C1-A860-662DE2B9FED5}" presName="space" presStyleCnt="0"/>
      <dgm:spPr/>
    </dgm:pt>
    <dgm:pt modelId="{F0E67940-07F8-49E8-8E32-EF044C4B68AE}" type="pres">
      <dgm:prSet presAssocID="{53B236E0-8B84-4632-BBDD-D30361CAE3A9}" presName="composite" presStyleCnt="0"/>
      <dgm:spPr/>
    </dgm:pt>
    <dgm:pt modelId="{8712D051-150B-4C96-89E0-50BABB7FA211}" type="pres">
      <dgm:prSet presAssocID="{53B236E0-8B84-4632-BBDD-D30361CAE3A9}" presName="parTx" presStyleLbl="alignNode1" presStyleIdx="2" presStyleCnt="3">
        <dgm:presLayoutVars>
          <dgm:chMax val="0"/>
          <dgm:chPref val="0"/>
          <dgm:bulletEnabled val="1"/>
        </dgm:presLayoutVars>
      </dgm:prSet>
      <dgm:spPr/>
    </dgm:pt>
    <dgm:pt modelId="{8BABC7EA-1651-4C53-BC6A-99033E473D89}" type="pres">
      <dgm:prSet presAssocID="{53B236E0-8B84-4632-BBDD-D30361CAE3A9}" presName="desTx" presStyleLbl="alignAccFollowNode1" presStyleIdx="2" presStyleCnt="3">
        <dgm:presLayoutVars>
          <dgm:bulletEnabled val="1"/>
        </dgm:presLayoutVars>
      </dgm:prSet>
      <dgm:spPr/>
    </dgm:pt>
  </dgm:ptLst>
  <dgm:cxnLst>
    <dgm:cxn modelId="{82228203-27D3-4CD9-96F2-AD325FE08FB1}" srcId="{77C3DD25-6705-4CD1-A085-55D398985D3E}" destId="{F8049C8F-1EBC-4906-B297-8791FDB26371}" srcOrd="1" destOrd="0" parTransId="{083EC6B3-BE95-41C1-AFC5-C3B8F8AA337B}" sibTransId="{108304E2-C006-4B75-A51F-011474462CA5}"/>
    <dgm:cxn modelId="{1934A90A-7831-42EF-85D6-A77E2E1228F1}" type="presOf" srcId="{716680B2-095A-408E-90AB-12E5A993F571}" destId="{E3938C98-EC35-460B-A1B7-59BB1B645AA5}" srcOrd="0" destOrd="0" presId="urn:microsoft.com/office/officeart/2005/8/layout/hList1"/>
    <dgm:cxn modelId="{BE5BD225-963A-43C7-B92D-38CBB0D431D8}" srcId="{77C3DD25-6705-4CD1-A085-55D398985D3E}" destId="{C0882F00-11F2-4498-9A1B-880EEC55BE96}" srcOrd="2" destOrd="0" parTransId="{5D3EF614-97C4-4ACA-AD44-2C12D1D7A54E}" sibTransId="{5D627693-CB72-47A5-9C3E-07676CF2CC4E}"/>
    <dgm:cxn modelId="{572FB427-9557-4F9A-B9AD-F5DE52E5A219}" type="presOf" srcId="{C77103BC-BC08-4111-BA8A-97783D9B2AF8}" destId="{E3938C98-EC35-460B-A1B7-59BB1B645AA5}" srcOrd="0" destOrd="1" presId="urn:microsoft.com/office/officeart/2005/8/layout/hList1"/>
    <dgm:cxn modelId="{F6B39A2D-E6F3-4AF6-8643-2B673FEA3D2F}" type="presOf" srcId="{C0882F00-11F2-4498-9A1B-880EEC55BE96}" destId="{470E6690-69DD-4348-B76E-7FDE1EEFDC64}" srcOrd="0" destOrd="2" presId="urn:microsoft.com/office/officeart/2005/8/layout/hList1"/>
    <dgm:cxn modelId="{54E1AB3A-95EC-41B8-935A-433793448653}" srcId="{03D0EB8F-E50D-4A04-BE93-0B64EDC4FD58}" destId="{77C3DD25-6705-4CD1-A085-55D398985D3E}" srcOrd="1" destOrd="0" parTransId="{B361A606-01D1-49D9-8CC1-F2BDECA740C8}" sibTransId="{2059BACB-23F3-48C1-A860-662DE2B9FED5}"/>
    <dgm:cxn modelId="{6C2ED965-4080-46E2-A3AD-A1842BDF669C}" type="presOf" srcId="{148B8CE0-45F4-4FD6-AB7C-4052845996D0}" destId="{FE2D8D6A-2E65-45F2-A5F8-30EBC8D3739B}" srcOrd="0" destOrd="0" presId="urn:microsoft.com/office/officeart/2005/8/layout/hList1"/>
    <dgm:cxn modelId="{7BBB7046-00F3-4EB5-AB3F-6BC11473B050}" type="presOf" srcId="{53B236E0-8B84-4632-BBDD-D30361CAE3A9}" destId="{8712D051-150B-4C96-89E0-50BABB7FA211}" srcOrd="0" destOrd="0" presId="urn:microsoft.com/office/officeart/2005/8/layout/hList1"/>
    <dgm:cxn modelId="{F5D4A46C-DDD7-4239-8309-78642D2C531D}" srcId="{148B8CE0-45F4-4FD6-AB7C-4052845996D0}" destId="{C32C9E7F-AA77-4290-BBAB-251C6BFD3633}" srcOrd="2" destOrd="0" parTransId="{212813B8-0F12-44A5-A774-DF0D88B3EAC2}" sibTransId="{33D0031D-099A-45B7-AE6C-44B60B092434}"/>
    <dgm:cxn modelId="{1F56684E-7EBA-4B37-A9E5-618ED23D28F8}" type="presOf" srcId="{77C3DD25-6705-4CD1-A085-55D398985D3E}" destId="{F16E0700-EA06-4AF0-BEB0-CFB451DD45DD}" srcOrd="0" destOrd="0" presId="urn:microsoft.com/office/officeart/2005/8/layout/hList1"/>
    <dgm:cxn modelId="{DF862C53-687C-486C-A1D9-E8FF2DEA1159}" srcId="{53B236E0-8B84-4632-BBDD-D30361CAE3A9}" destId="{B2CF4D97-0A89-43CE-BF0A-3C276B182665}" srcOrd="0" destOrd="0" parTransId="{D77FB1A4-AD01-4621-8905-9E6D214831DD}" sibTransId="{3C8D976C-4703-43D3-995A-39D1E5650132}"/>
    <dgm:cxn modelId="{F6922655-1238-4B32-8BBA-8553E192A003}" srcId="{53B236E0-8B84-4632-BBDD-D30361CAE3A9}" destId="{5F61A84F-5499-4CA4-90B1-D178396A6682}" srcOrd="1" destOrd="0" parTransId="{43E27B8A-2066-4371-93DF-28CB0C6E3A16}" sibTransId="{7BC4E9B9-8D03-4FB4-8881-B62A59E1D159}"/>
    <dgm:cxn modelId="{81C74155-A4D5-40A5-BE0C-CD9AC0B83DFE}" type="presOf" srcId="{5F61A84F-5499-4CA4-90B1-D178396A6682}" destId="{8BABC7EA-1651-4C53-BC6A-99033E473D89}" srcOrd="0" destOrd="1" presId="urn:microsoft.com/office/officeart/2005/8/layout/hList1"/>
    <dgm:cxn modelId="{A218B29B-0302-49D4-A222-FB6D1BCC2974}" srcId="{03D0EB8F-E50D-4A04-BE93-0B64EDC4FD58}" destId="{53B236E0-8B84-4632-BBDD-D30361CAE3A9}" srcOrd="2" destOrd="0" parTransId="{06E68A21-2CDE-4E5F-ABBE-7ABC4F95FBF1}" sibTransId="{D211B314-24D9-4396-8DEF-1031D4D7FAE5}"/>
    <dgm:cxn modelId="{C388419C-552E-4CDD-BBE9-C045F133490D}" type="presOf" srcId="{B2CF4D97-0A89-43CE-BF0A-3C276B182665}" destId="{8BABC7EA-1651-4C53-BC6A-99033E473D89}" srcOrd="0" destOrd="0" presId="urn:microsoft.com/office/officeart/2005/8/layout/hList1"/>
    <dgm:cxn modelId="{A41EAAA8-49AD-4FEC-B9C4-09874E18F7E0}" type="presOf" srcId="{C32C9E7F-AA77-4290-BBAB-251C6BFD3633}" destId="{E3938C98-EC35-460B-A1B7-59BB1B645AA5}" srcOrd="0" destOrd="2" presId="urn:microsoft.com/office/officeart/2005/8/layout/hList1"/>
    <dgm:cxn modelId="{9C0E78B2-6A85-4534-A590-27B1C513C52B}" srcId="{148B8CE0-45F4-4FD6-AB7C-4052845996D0}" destId="{C77103BC-BC08-4111-BA8A-97783D9B2AF8}" srcOrd="1" destOrd="0" parTransId="{FA28B897-703F-4DDE-B3A6-A55FF1CC9258}" sibTransId="{B199898D-C4B1-434E-9625-FBB780C22B3E}"/>
    <dgm:cxn modelId="{307DADC1-115F-45A5-BB31-FCBDC45E77A3}" srcId="{148B8CE0-45F4-4FD6-AB7C-4052845996D0}" destId="{716680B2-095A-408E-90AB-12E5A993F571}" srcOrd="0" destOrd="0" parTransId="{E6714E85-F2D3-4D38-A7AB-9AD5DA6C5574}" sibTransId="{AE9F4A6B-D6D2-4396-BA9A-D4AE4B9F532E}"/>
    <dgm:cxn modelId="{BDE928C2-FE9B-4517-B417-2ACF4A154965}" type="presOf" srcId="{39BE4538-2664-418D-B6C7-2BFAAC8782D3}" destId="{8BABC7EA-1651-4C53-BC6A-99033E473D89}" srcOrd="0" destOrd="2" presId="urn:microsoft.com/office/officeart/2005/8/layout/hList1"/>
    <dgm:cxn modelId="{BF8C94D5-F5E0-4ED8-9602-2F89FC7D9B71}" type="presOf" srcId="{03D0EB8F-E50D-4A04-BE93-0B64EDC4FD58}" destId="{9098DA2F-5D52-4C81-857B-E5079393D3E6}" srcOrd="0" destOrd="0" presId="urn:microsoft.com/office/officeart/2005/8/layout/hList1"/>
    <dgm:cxn modelId="{9442A6EB-A7F5-43BD-8A8B-AD95BFA05C2B}" srcId="{03D0EB8F-E50D-4A04-BE93-0B64EDC4FD58}" destId="{148B8CE0-45F4-4FD6-AB7C-4052845996D0}" srcOrd="0" destOrd="0" parTransId="{4100FFBC-A3F9-4D16-B343-9708D44731D2}" sibTransId="{62CEB783-B5BF-49DC-BD85-BBEB42473C3F}"/>
    <dgm:cxn modelId="{62576DEC-9248-4D0A-ACE7-AC53E9B3A2F1}" type="presOf" srcId="{48C1F870-1B16-465A-B5CC-D11B7C58DCBB}" destId="{470E6690-69DD-4348-B76E-7FDE1EEFDC64}" srcOrd="0" destOrd="0" presId="urn:microsoft.com/office/officeart/2005/8/layout/hList1"/>
    <dgm:cxn modelId="{7ACEE7EF-E994-41E6-8EEB-700127C50F74}" srcId="{53B236E0-8B84-4632-BBDD-D30361CAE3A9}" destId="{39BE4538-2664-418D-B6C7-2BFAAC8782D3}" srcOrd="2" destOrd="0" parTransId="{A35EA868-AF94-46C7-B46B-961C3A92960B}" sibTransId="{5610BAFB-5503-4C96-ABE8-54684157AE26}"/>
    <dgm:cxn modelId="{5FFCCBF0-1C28-48BD-93FF-CF700007DA92}" type="presOf" srcId="{F8049C8F-1EBC-4906-B297-8791FDB26371}" destId="{470E6690-69DD-4348-B76E-7FDE1EEFDC64}" srcOrd="0" destOrd="1" presId="urn:microsoft.com/office/officeart/2005/8/layout/hList1"/>
    <dgm:cxn modelId="{913FB1F3-1950-4470-B038-08A6711CD592}" srcId="{77C3DD25-6705-4CD1-A085-55D398985D3E}" destId="{48C1F870-1B16-465A-B5CC-D11B7C58DCBB}" srcOrd="0" destOrd="0" parTransId="{58B1DD22-CD83-4947-9B22-C2000BE5C768}" sibTransId="{309DB897-34F5-4DDD-AA7C-1CEA188B1818}"/>
    <dgm:cxn modelId="{C4821137-7215-4FD0-A244-7996F3D53B5E}" type="presParOf" srcId="{9098DA2F-5D52-4C81-857B-E5079393D3E6}" destId="{1290C2C2-9BE5-41B6-A45E-89464FFE6812}" srcOrd="0" destOrd="0" presId="urn:microsoft.com/office/officeart/2005/8/layout/hList1"/>
    <dgm:cxn modelId="{AAE91E0C-CA7E-4441-915E-EA9DD4E705E1}" type="presParOf" srcId="{1290C2C2-9BE5-41B6-A45E-89464FFE6812}" destId="{FE2D8D6A-2E65-45F2-A5F8-30EBC8D3739B}" srcOrd="0" destOrd="0" presId="urn:microsoft.com/office/officeart/2005/8/layout/hList1"/>
    <dgm:cxn modelId="{0DD5507E-5320-4A89-BF4A-F20855F67FFB}" type="presParOf" srcId="{1290C2C2-9BE5-41B6-A45E-89464FFE6812}" destId="{E3938C98-EC35-460B-A1B7-59BB1B645AA5}" srcOrd="1" destOrd="0" presId="urn:microsoft.com/office/officeart/2005/8/layout/hList1"/>
    <dgm:cxn modelId="{278A9836-A5A9-4261-B438-85A563EA751B}" type="presParOf" srcId="{9098DA2F-5D52-4C81-857B-E5079393D3E6}" destId="{7D8A2B5F-30E3-476B-967F-570666AEA778}" srcOrd="1" destOrd="0" presId="urn:microsoft.com/office/officeart/2005/8/layout/hList1"/>
    <dgm:cxn modelId="{C1997B9F-56CD-4450-8CA5-50F44FD5BC4C}" type="presParOf" srcId="{9098DA2F-5D52-4C81-857B-E5079393D3E6}" destId="{E3A30D27-9182-4B66-B2FE-5FDB88B0BC55}" srcOrd="2" destOrd="0" presId="urn:microsoft.com/office/officeart/2005/8/layout/hList1"/>
    <dgm:cxn modelId="{AAECC0CB-1B2C-414A-854F-828C3C9405A0}" type="presParOf" srcId="{E3A30D27-9182-4B66-B2FE-5FDB88B0BC55}" destId="{F16E0700-EA06-4AF0-BEB0-CFB451DD45DD}" srcOrd="0" destOrd="0" presId="urn:microsoft.com/office/officeart/2005/8/layout/hList1"/>
    <dgm:cxn modelId="{535105ED-4B50-430A-83E0-BC42B62856D9}" type="presParOf" srcId="{E3A30D27-9182-4B66-B2FE-5FDB88B0BC55}" destId="{470E6690-69DD-4348-B76E-7FDE1EEFDC64}" srcOrd="1" destOrd="0" presId="urn:microsoft.com/office/officeart/2005/8/layout/hList1"/>
    <dgm:cxn modelId="{ADCE310A-744E-43EF-90BB-4F5AF9FEEFA4}" type="presParOf" srcId="{9098DA2F-5D52-4C81-857B-E5079393D3E6}" destId="{8ED2899C-FDAE-4488-B501-5136E4259E1A}" srcOrd="3" destOrd="0" presId="urn:microsoft.com/office/officeart/2005/8/layout/hList1"/>
    <dgm:cxn modelId="{3769D727-0B3D-44BE-8264-C1D8EB7C597D}" type="presParOf" srcId="{9098DA2F-5D52-4C81-857B-E5079393D3E6}" destId="{F0E67940-07F8-49E8-8E32-EF044C4B68AE}" srcOrd="4" destOrd="0" presId="urn:microsoft.com/office/officeart/2005/8/layout/hList1"/>
    <dgm:cxn modelId="{4430D78B-3D11-4D86-9B0B-8927FD6A974E}" type="presParOf" srcId="{F0E67940-07F8-49E8-8E32-EF044C4B68AE}" destId="{8712D051-150B-4C96-89E0-50BABB7FA211}" srcOrd="0" destOrd="0" presId="urn:microsoft.com/office/officeart/2005/8/layout/hList1"/>
    <dgm:cxn modelId="{A09844D4-90DE-4D81-AD05-E7BE019FDDC1}" type="presParOf" srcId="{F0E67940-07F8-49E8-8E32-EF044C4B68AE}" destId="{8BABC7EA-1651-4C53-BC6A-99033E473D8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D8D6A-2E65-45F2-A5F8-30EBC8D3739B}">
      <dsp:nvSpPr>
        <dsp:cNvPr id="0" name=""/>
        <dsp:cNvSpPr/>
      </dsp:nvSpPr>
      <dsp:spPr>
        <a:xfrm>
          <a:off x="3352" y="354912"/>
          <a:ext cx="3268822" cy="1307528"/>
        </a:xfrm>
        <a:prstGeom prst="rect">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1" kern="1200" dirty="0">
              <a:solidFill>
                <a:schemeClr val="bg1"/>
              </a:solidFill>
              <a:latin typeface="Montserrat" pitchFamily="2" charset="77"/>
              <a:ea typeface="+mn-lt"/>
              <a:cs typeface="+mn-lt"/>
            </a:rPr>
            <a:t>1.</a:t>
          </a:r>
        </a:p>
        <a:p>
          <a:pPr marL="0" lvl="0" indent="0" algn="ctr" defTabSz="933450">
            <a:lnSpc>
              <a:spcPct val="90000"/>
            </a:lnSpc>
            <a:spcBef>
              <a:spcPct val="0"/>
            </a:spcBef>
            <a:spcAft>
              <a:spcPct val="35000"/>
            </a:spcAft>
            <a:buNone/>
          </a:pPr>
          <a:r>
            <a:rPr lang="en-GB" sz="2100" b="1" kern="1200" dirty="0">
              <a:solidFill>
                <a:schemeClr val="bg1"/>
              </a:solidFill>
              <a:latin typeface="Montserrat" pitchFamily="2" charset="77"/>
              <a:ea typeface="+mn-lt"/>
              <a:cs typeface="+mn-lt"/>
            </a:rPr>
            <a:t>Save time and lead to less work</a:t>
          </a:r>
          <a:endParaRPr lang="en-DK" sz="2100" kern="1200" dirty="0"/>
        </a:p>
      </dsp:txBody>
      <dsp:txXfrm>
        <a:off x="3352" y="354912"/>
        <a:ext cx="3268822" cy="1307528"/>
      </dsp:txXfrm>
    </dsp:sp>
    <dsp:sp modelId="{E3938C98-EC35-460B-A1B7-59BB1B645AA5}">
      <dsp:nvSpPr>
        <dsp:cNvPr id="0" name=""/>
        <dsp:cNvSpPr/>
      </dsp:nvSpPr>
      <dsp:spPr>
        <a:xfrm>
          <a:off x="3352" y="1662440"/>
          <a:ext cx="3268822" cy="3719903"/>
        </a:xfrm>
        <a:prstGeom prst="rect">
          <a:avLst/>
        </a:prstGeom>
        <a:solidFill>
          <a:srgbClr val="4F81BD"/>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100000"/>
            </a:lnSpc>
            <a:spcBef>
              <a:spcPct val="0"/>
            </a:spcBef>
            <a:spcAft>
              <a:spcPts val="1200"/>
            </a:spcAft>
            <a:buFont typeface="Arial" panose="020B0604020202020204" pitchFamily="34" charset="0"/>
            <a:buChar char="•"/>
          </a:pPr>
          <a:r>
            <a:rPr lang="en-GB" sz="1900" kern="1200" dirty="0">
              <a:solidFill>
                <a:srgbClr val="FFFFFF"/>
              </a:solidFill>
              <a:latin typeface="Helvetica Neue Medium"/>
              <a:ea typeface="Helvetica Neue Medium"/>
              <a:cs typeface="Helvetica Neue Medium"/>
              <a:sym typeface="Helvetica Neue Medium"/>
            </a:rPr>
            <a:t>Quick overview of progress and support (needed and received)</a:t>
          </a:r>
          <a:endParaRPr lang="en-DK" sz="1900" kern="1200" dirty="0"/>
        </a:p>
        <a:p>
          <a:pPr marL="171450" lvl="1" indent="-171450" algn="l" defTabSz="844550">
            <a:lnSpc>
              <a:spcPct val="100000"/>
            </a:lnSpc>
            <a:spcBef>
              <a:spcPct val="0"/>
            </a:spcBef>
            <a:spcAft>
              <a:spcPts val="1200"/>
            </a:spcAft>
            <a:buChar char="•"/>
          </a:pPr>
          <a:r>
            <a:rPr lang="en-GB" sz="1900" kern="1200" dirty="0">
              <a:solidFill>
                <a:srgbClr val="FFFFFF"/>
              </a:solidFill>
              <a:latin typeface="Helvetica Neue Medium"/>
              <a:ea typeface="Helvetica Neue Medium"/>
              <a:cs typeface="Helvetica Neue Medium"/>
              <a:sym typeface="Helvetica Neue Medium"/>
            </a:rPr>
            <a:t>Government departments can directly input sectoral information (lading to less time chasing it down)</a:t>
          </a:r>
        </a:p>
        <a:p>
          <a:pPr marL="171450" lvl="1" indent="-171450" algn="l" defTabSz="844550">
            <a:lnSpc>
              <a:spcPct val="100000"/>
            </a:lnSpc>
            <a:spcBef>
              <a:spcPct val="0"/>
            </a:spcBef>
            <a:spcAft>
              <a:spcPts val="1200"/>
            </a:spcAft>
            <a:buChar char="•"/>
          </a:pPr>
          <a:r>
            <a:rPr kumimoji="0" lang="en-GB" sz="1900" b="0" i="0" u="none" strike="noStrike" kern="1200" cap="none" spc="0" normalizeH="0" baseline="0" dirty="0">
              <a:ln>
                <a:noFill/>
              </a:ln>
              <a:solidFill>
                <a:srgbClr val="FFFFFF"/>
              </a:solidFill>
              <a:effectLst/>
              <a:uFillTx/>
              <a:latin typeface="Helvetica Neue Medium"/>
              <a:ea typeface="Helvetica Neue Medium"/>
              <a:cs typeface="Helvetica Neue Medium"/>
              <a:sym typeface="Helvetica Neue Medium"/>
            </a:rPr>
            <a:t>Information is stored long term and easy to find (even </a:t>
          </a:r>
          <a:r>
            <a:rPr lang="en-GB" sz="1900" kern="1200" dirty="0">
              <a:solidFill>
                <a:srgbClr val="FFFFFF"/>
              </a:solidFill>
              <a:latin typeface="Helvetica Neue Medium"/>
              <a:ea typeface="Helvetica Neue Medium"/>
              <a:cs typeface="Helvetica Neue Medium"/>
              <a:sym typeface="Helvetica Neue Medium"/>
            </a:rPr>
            <a:t>after</a:t>
          </a:r>
          <a:r>
            <a:rPr kumimoji="0" lang="en-GB" sz="1900" b="0" i="0" u="none" strike="noStrike" kern="1200" cap="none" spc="0" normalizeH="0" baseline="0" dirty="0">
              <a:ln>
                <a:noFill/>
              </a:ln>
              <a:solidFill>
                <a:srgbClr val="FFFFFF"/>
              </a:solidFill>
              <a:effectLst/>
              <a:uFillTx/>
              <a:latin typeface="Helvetica Neue Medium"/>
              <a:ea typeface="Helvetica Neue Medium"/>
              <a:cs typeface="Helvetica Neue Medium"/>
              <a:sym typeface="Helvetica Neue Medium"/>
            </a:rPr>
            <a:t> staff leaves)</a:t>
          </a:r>
        </a:p>
      </dsp:txBody>
      <dsp:txXfrm>
        <a:off x="3352" y="1662440"/>
        <a:ext cx="3268822" cy="3719903"/>
      </dsp:txXfrm>
    </dsp:sp>
    <dsp:sp modelId="{F16E0700-EA06-4AF0-BEB0-CFB451DD45DD}">
      <dsp:nvSpPr>
        <dsp:cNvPr id="0" name=""/>
        <dsp:cNvSpPr/>
      </dsp:nvSpPr>
      <dsp:spPr>
        <a:xfrm>
          <a:off x="3729809" y="354912"/>
          <a:ext cx="3268822" cy="1307528"/>
        </a:xfrm>
        <a:prstGeom prst="rect">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1" kern="1200" dirty="0">
              <a:solidFill>
                <a:schemeClr val="bg1"/>
              </a:solidFill>
              <a:latin typeface="Montserrat" pitchFamily="2" charset="77"/>
              <a:ea typeface="+mn-lt"/>
              <a:cs typeface="+mn-lt"/>
            </a:rPr>
            <a:t>2.</a:t>
          </a:r>
        </a:p>
        <a:p>
          <a:pPr marL="0" lvl="0" indent="0" algn="ctr" defTabSz="933450">
            <a:lnSpc>
              <a:spcPct val="90000"/>
            </a:lnSpc>
            <a:spcBef>
              <a:spcPct val="0"/>
            </a:spcBef>
            <a:spcAft>
              <a:spcPct val="35000"/>
            </a:spcAft>
            <a:buNone/>
          </a:pPr>
          <a:r>
            <a:rPr lang="en-GB" sz="2100" b="1" kern="1200" dirty="0">
              <a:solidFill>
                <a:schemeClr val="bg1"/>
              </a:solidFill>
              <a:latin typeface="Montserrat" pitchFamily="2" charset="77"/>
              <a:ea typeface="+mn-lt"/>
              <a:cs typeface="+mn-lt"/>
            </a:rPr>
            <a:t>Provide a common point for information</a:t>
          </a:r>
          <a:endParaRPr lang="en-DK" sz="2100" kern="1200" dirty="0"/>
        </a:p>
      </dsp:txBody>
      <dsp:txXfrm>
        <a:off x="3729809" y="354912"/>
        <a:ext cx="3268822" cy="1307528"/>
      </dsp:txXfrm>
    </dsp:sp>
    <dsp:sp modelId="{470E6690-69DD-4348-B76E-7FDE1EEFDC64}">
      <dsp:nvSpPr>
        <dsp:cNvPr id="0" name=""/>
        <dsp:cNvSpPr/>
      </dsp:nvSpPr>
      <dsp:spPr>
        <a:xfrm>
          <a:off x="3729809" y="1662440"/>
          <a:ext cx="3268822" cy="3719903"/>
        </a:xfrm>
        <a:prstGeom prst="rect">
          <a:avLst/>
        </a:prstGeom>
        <a:solidFill>
          <a:srgbClr val="4F81BD"/>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100000"/>
            </a:lnSpc>
            <a:spcBef>
              <a:spcPct val="0"/>
            </a:spcBef>
            <a:spcAft>
              <a:spcPts val="1200"/>
            </a:spcAft>
            <a:buClrTx/>
            <a:buSzTx/>
            <a:buFont typeface="Arial" panose="020B0604020202020204" pitchFamily="34" charset="0"/>
            <a:buChar char="•"/>
          </a:pPr>
          <a:r>
            <a:rPr kumimoji="0" lang="en-GB" sz="1900" b="0" i="0" u="none" strike="noStrike" kern="1200" cap="none" spc="0" normalizeH="0" baseline="0" dirty="0">
              <a:ln>
                <a:noFill/>
              </a:ln>
              <a:solidFill>
                <a:srgbClr val="FFFFFF"/>
              </a:solidFill>
              <a:effectLst/>
              <a:uFillTx/>
              <a:latin typeface="Helvetica Neue Medium"/>
              <a:ea typeface="Helvetica Neue Medium"/>
              <a:cs typeface="Helvetica Neue Medium"/>
              <a:sym typeface="Helvetica Neue Medium"/>
            </a:rPr>
            <a:t>Common system for all of Governmen</a:t>
          </a:r>
          <a:r>
            <a:rPr lang="en-GB" sz="1900" kern="1200" dirty="0">
              <a:solidFill>
                <a:srgbClr val="FFFFFF"/>
              </a:solidFill>
              <a:latin typeface="Helvetica Neue Medium"/>
              <a:ea typeface="Helvetica Neue Medium"/>
              <a:cs typeface="Helvetica Neue Medium"/>
              <a:sym typeface="Helvetica Neue Medium"/>
            </a:rPr>
            <a:t>t to use</a:t>
          </a:r>
          <a:endParaRPr lang="en-DK" sz="1900" kern="1200" dirty="0"/>
        </a:p>
        <a:p>
          <a:pPr marL="171450" lvl="1" indent="-171450" algn="l" defTabSz="844550">
            <a:lnSpc>
              <a:spcPct val="100000"/>
            </a:lnSpc>
            <a:spcBef>
              <a:spcPct val="0"/>
            </a:spcBef>
            <a:spcAft>
              <a:spcPts val="1200"/>
            </a:spcAft>
            <a:buChar char="•"/>
          </a:pPr>
          <a:r>
            <a:rPr kumimoji="0" lang="en-GB" sz="1900" b="0" i="0" u="none" strike="noStrike" kern="1200" cap="none" spc="0" normalizeH="0" baseline="0" dirty="0">
              <a:ln>
                <a:noFill/>
              </a:ln>
              <a:solidFill>
                <a:srgbClr val="FFFFFF"/>
              </a:solidFill>
              <a:effectLst/>
              <a:uFillTx/>
              <a:latin typeface="Helvetica Neue Medium"/>
              <a:ea typeface="Helvetica Neue Medium"/>
              <a:cs typeface="Helvetica Neue Medium"/>
              <a:sym typeface="Helvetica Neue Medium"/>
            </a:rPr>
            <a:t>Central place to store and access climate change related information</a:t>
          </a:r>
        </a:p>
        <a:p>
          <a:pPr marL="171450" lvl="1" indent="-171450" algn="l" defTabSz="844550">
            <a:lnSpc>
              <a:spcPct val="100000"/>
            </a:lnSpc>
            <a:spcBef>
              <a:spcPct val="0"/>
            </a:spcBef>
            <a:spcAft>
              <a:spcPts val="1200"/>
            </a:spcAft>
            <a:buChar char="•"/>
          </a:pPr>
          <a:r>
            <a:rPr kumimoji="0" lang="en-GB" sz="1900" b="0" i="0" u="none" strike="noStrike" kern="1200" cap="none" spc="0" normalizeH="0" baseline="0" dirty="0">
              <a:ln>
                <a:noFill/>
              </a:ln>
              <a:solidFill>
                <a:srgbClr val="FFFFFF"/>
              </a:solidFill>
              <a:effectLst/>
              <a:uFillTx/>
              <a:latin typeface="Helvetica Neue Medium"/>
              <a:ea typeface="Helvetica Neue Medium"/>
              <a:cs typeface="Helvetica Neue Medium"/>
              <a:sym typeface="Helvetica Neue Medium"/>
            </a:rPr>
            <a:t>Simple extraction of data for other uses, and direct integration with international platforms</a:t>
          </a:r>
        </a:p>
      </dsp:txBody>
      <dsp:txXfrm>
        <a:off x="3729809" y="1662440"/>
        <a:ext cx="3268822" cy="3719903"/>
      </dsp:txXfrm>
    </dsp:sp>
    <dsp:sp modelId="{8712D051-150B-4C96-89E0-50BABB7FA211}">
      <dsp:nvSpPr>
        <dsp:cNvPr id="0" name=""/>
        <dsp:cNvSpPr/>
      </dsp:nvSpPr>
      <dsp:spPr>
        <a:xfrm>
          <a:off x="7456267" y="354912"/>
          <a:ext cx="3268822" cy="1307528"/>
        </a:xfrm>
        <a:prstGeom prst="rect">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GB" sz="2100" b="1" kern="1200" dirty="0">
              <a:solidFill>
                <a:schemeClr val="bg1"/>
              </a:solidFill>
              <a:latin typeface="Montserrat" pitchFamily="2" charset="77"/>
              <a:ea typeface="+mn-lt"/>
              <a:cs typeface="+mn-lt"/>
            </a:rPr>
            <a:t>3.</a:t>
          </a:r>
        </a:p>
        <a:p>
          <a:pPr marL="0" lvl="0" indent="0" algn="ctr" defTabSz="933450">
            <a:lnSpc>
              <a:spcPct val="90000"/>
            </a:lnSpc>
            <a:spcBef>
              <a:spcPct val="0"/>
            </a:spcBef>
            <a:spcAft>
              <a:spcPct val="35000"/>
            </a:spcAft>
            <a:buNone/>
          </a:pPr>
          <a:r>
            <a:rPr lang="en-GB" sz="2100" b="1" kern="1200" dirty="0">
              <a:solidFill>
                <a:schemeClr val="bg1"/>
              </a:solidFill>
              <a:latin typeface="Montserrat" pitchFamily="2" charset="77"/>
              <a:ea typeface="+mn-lt"/>
              <a:cs typeface="+mn-lt"/>
            </a:rPr>
            <a:t>Facilitate support needed for change </a:t>
          </a:r>
          <a:endParaRPr lang="en-DK" sz="2100" kern="1200" dirty="0"/>
        </a:p>
      </dsp:txBody>
      <dsp:txXfrm>
        <a:off x="7456267" y="354912"/>
        <a:ext cx="3268822" cy="1307528"/>
      </dsp:txXfrm>
    </dsp:sp>
    <dsp:sp modelId="{8BABC7EA-1651-4C53-BC6A-99033E473D89}">
      <dsp:nvSpPr>
        <dsp:cNvPr id="0" name=""/>
        <dsp:cNvSpPr/>
      </dsp:nvSpPr>
      <dsp:spPr>
        <a:xfrm>
          <a:off x="7456267" y="1662440"/>
          <a:ext cx="3268822" cy="3719903"/>
        </a:xfrm>
        <a:prstGeom prst="rect">
          <a:avLst/>
        </a:prstGeom>
        <a:solidFill>
          <a:srgbClr val="4F81BD"/>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100000"/>
            </a:lnSpc>
            <a:spcBef>
              <a:spcPct val="0"/>
            </a:spcBef>
            <a:spcAft>
              <a:spcPts val="1200"/>
            </a:spcAft>
            <a:buClrTx/>
            <a:buSzTx/>
            <a:buFont typeface="Arial" panose="020B0604020202020204" pitchFamily="34" charset="0"/>
            <a:buChar char="•"/>
          </a:pPr>
          <a:r>
            <a:rPr lang="en-GB" sz="1900" kern="1200" dirty="0">
              <a:solidFill>
                <a:srgbClr val="FFFFFF"/>
              </a:solidFill>
              <a:latin typeface="Helvetica Neue Medium"/>
              <a:ea typeface="Helvetica Neue Medium"/>
              <a:cs typeface="Helvetica Neue Medium"/>
              <a:sym typeface="Helvetica Neue Medium"/>
            </a:rPr>
            <a:t>Gives an overview of financial, capacity building, and technical support</a:t>
          </a:r>
          <a:endParaRPr lang="en-DK" sz="1900" kern="1200" dirty="0"/>
        </a:p>
        <a:p>
          <a:pPr marL="171450" lvl="1" indent="-171450" algn="l" defTabSz="844550">
            <a:lnSpc>
              <a:spcPct val="100000"/>
            </a:lnSpc>
            <a:spcBef>
              <a:spcPct val="0"/>
            </a:spcBef>
            <a:spcAft>
              <a:spcPts val="1200"/>
            </a:spcAft>
            <a:buChar char="•"/>
          </a:pPr>
          <a:r>
            <a:rPr lang="en-GB" sz="1900" kern="1200" dirty="0">
              <a:solidFill>
                <a:srgbClr val="FFFFFF"/>
              </a:solidFill>
              <a:latin typeface="Helvetica Neue Medium"/>
              <a:ea typeface="Helvetica Neue Medium"/>
              <a:cs typeface="Helvetica Neue Medium"/>
              <a:sym typeface="Helvetica Neue Medium"/>
            </a:rPr>
            <a:t>Access additional support by making it easier to address development partners</a:t>
          </a:r>
        </a:p>
        <a:p>
          <a:pPr marL="171450" lvl="1" indent="-171450" algn="l" defTabSz="844550">
            <a:lnSpc>
              <a:spcPct val="100000"/>
            </a:lnSpc>
            <a:spcBef>
              <a:spcPct val="0"/>
            </a:spcBef>
            <a:spcAft>
              <a:spcPts val="1200"/>
            </a:spcAft>
            <a:buChar char="•"/>
          </a:pPr>
          <a:r>
            <a:rPr lang="en-GB" sz="1900" kern="1200" dirty="0">
              <a:solidFill>
                <a:srgbClr val="FFFFFF"/>
              </a:solidFill>
              <a:latin typeface="Helvetica Neue Medium"/>
              <a:ea typeface="Helvetica Neue Medium"/>
              <a:cs typeface="Helvetica Neue Medium"/>
              <a:sym typeface="Helvetica Neue Medium"/>
            </a:rPr>
            <a:t>Track progress and results of past and current support.</a:t>
          </a:r>
        </a:p>
      </dsp:txBody>
      <dsp:txXfrm>
        <a:off x="7456267" y="1662440"/>
        <a:ext cx="3268822" cy="371990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K" dirty="0"/>
          </a:p>
        </p:txBody>
      </p:sp>
    </p:spTree>
    <p:extLst>
      <p:ext uri="{BB962C8B-B14F-4D97-AF65-F5344CB8AC3E}">
        <p14:creationId xmlns:p14="http://schemas.microsoft.com/office/powerpoint/2010/main" val="351170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C929B-1EA6-9713-3F29-57216A441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C8FFE-D562-A8B6-2C9B-A176AAFA5F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4486D5-F0B0-AF6B-3FA9-7DCAAC7D062C}"/>
              </a:ext>
            </a:extLst>
          </p:cNvPr>
          <p:cNvSpPr>
            <a:spLocks noGrp="1"/>
          </p:cNvSpPr>
          <p:nvPr>
            <p:ph type="body" idx="1"/>
          </p:nvPr>
        </p:nvSpPr>
        <p:spPr/>
        <p:txBody>
          <a:bodyPr/>
          <a:lstStyle/>
          <a:p>
            <a:endParaRPr kumimoji="1" lang="en-US" dirty="0"/>
          </a:p>
        </p:txBody>
      </p:sp>
    </p:spTree>
    <p:extLst>
      <p:ext uri="{BB962C8B-B14F-4D97-AF65-F5344CB8AC3E}">
        <p14:creationId xmlns:p14="http://schemas.microsoft.com/office/powerpoint/2010/main" val="315470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46C57-F694-9094-9B67-800684111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B90FD-1B4F-5447-EA8C-8563428CD5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2B6E1A-D790-8A43-D96A-91A7FDAC495C}"/>
              </a:ext>
            </a:extLst>
          </p:cNvPr>
          <p:cNvSpPr>
            <a:spLocks noGrp="1"/>
          </p:cNvSpPr>
          <p:nvPr>
            <p:ph type="body" idx="1"/>
          </p:nvPr>
        </p:nvSpPr>
        <p:spPr/>
        <p:txBody>
          <a:bodyPr/>
          <a:lstStyle/>
          <a:p>
            <a:endParaRPr lang="en-DK"/>
          </a:p>
        </p:txBody>
      </p:sp>
    </p:spTree>
    <p:extLst>
      <p:ext uri="{BB962C8B-B14F-4D97-AF65-F5344CB8AC3E}">
        <p14:creationId xmlns:p14="http://schemas.microsoft.com/office/powerpoint/2010/main" val="256750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4E20B-498F-166C-949D-E6442C44A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034C4-FB2B-84A0-9759-0994D87ECD1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11FB05B-C6F0-AA08-5E4A-B6BB8C246288}"/>
              </a:ext>
            </a:extLst>
          </p:cNvPr>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400" dirty="0">
                <a:solidFill>
                  <a:srgbClr val="1A5B07"/>
                </a:solidFill>
                <a:latin typeface="Montserrat" pitchFamily="2" charset="77"/>
                <a:ea typeface="+mn-lt"/>
                <a:cs typeface="+mn-lt"/>
              </a:rPr>
              <a:t>While global commodity companies gather extensive data on farmland, farm inputs, and monitor unsustainable practices, local farmers often lack access to and utilization of this data</a:t>
            </a:r>
          </a:p>
          <a:p>
            <a:endParaRPr kumimoji="1" lang="en-US" dirty="0"/>
          </a:p>
        </p:txBody>
      </p:sp>
    </p:spTree>
    <p:extLst>
      <p:ext uri="{BB962C8B-B14F-4D97-AF65-F5344CB8AC3E}">
        <p14:creationId xmlns:p14="http://schemas.microsoft.com/office/powerpoint/2010/main" val="212227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kumimoji="1" lang="en-US" dirty="0"/>
          </a:p>
        </p:txBody>
      </p:sp>
    </p:spTree>
    <p:extLst>
      <p:ext uri="{BB962C8B-B14F-4D97-AF65-F5344CB8AC3E}">
        <p14:creationId xmlns:p14="http://schemas.microsoft.com/office/powerpoint/2010/main" val="349636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B1F5A-5801-3B23-BF25-A4A6DB398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973E-706A-A657-62DF-9B9F451D76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53A678-1C11-0B22-3510-A0DDB2675667}"/>
              </a:ext>
            </a:extLst>
          </p:cNvPr>
          <p:cNvSpPr>
            <a:spLocks noGrp="1"/>
          </p:cNvSpPr>
          <p:nvPr>
            <p:ph type="body" idx="1"/>
          </p:nvPr>
        </p:nvSpPr>
        <p:spPr/>
        <p:txBody>
          <a:bodyPr/>
          <a:lstStyle/>
          <a:p>
            <a:endParaRPr kumimoji="1" lang="en-US" dirty="0"/>
          </a:p>
        </p:txBody>
      </p:sp>
    </p:spTree>
    <p:extLst>
      <p:ext uri="{BB962C8B-B14F-4D97-AF65-F5344CB8AC3E}">
        <p14:creationId xmlns:p14="http://schemas.microsoft.com/office/powerpoint/2010/main" val="306018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6E1ED-A9FB-2830-D65E-E1B5E18904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20D07-D901-E896-0DA0-A7B46822010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E63C15-FCBD-7941-38C9-5F0E8E6DEC76}"/>
              </a:ext>
            </a:extLst>
          </p:cNvPr>
          <p:cNvSpPr>
            <a:spLocks noGrp="1"/>
          </p:cNvSpPr>
          <p:nvPr>
            <p:ph type="body" idx="1"/>
          </p:nvPr>
        </p:nvSpPr>
        <p:spPr/>
        <p:txBody>
          <a:bodyPr/>
          <a:lstStyle/>
          <a:p>
            <a:endParaRPr kumimoji="1" lang="en-US" dirty="0"/>
          </a:p>
        </p:txBody>
      </p:sp>
    </p:spTree>
    <p:extLst>
      <p:ext uri="{BB962C8B-B14F-4D97-AF65-F5344CB8AC3E}">
        <p14:creationId xmlns:p14="http://schemas.microsoft.com/office/powerpoint/2010/main" val="7309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BCCAB-2A7B-D41B-899B-4E8987063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15747-7567-2B40-1EBA-4A160BE6012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18EA939-7484-9BE3-AD77-E69BC481F0EB}"/>
              </a:ext>
            </a:extLst>
          </p:cNvPr>
          <p:cNvSpPr>
            <a:spLocks noGrp="1"/>
          </p:cNvSpPr>
          <p:nvPr>
            <p:ph type="body" idx="1"/>
          </p:nvPr>
        </p:nvSpPr>
        <p:spPr/>
        <p:txBody>
          <a:bodyPr/>
          <a:lstStyle/>
          <a:p>
            <a:endParaRPr kumimoji="1" lang="en-US" dirty="0"/>
          </a:p>
        </p:txBody>
      </p:sp>
    </p:spTree>
    <p:extLst>
      <p:ext uri="{BB962C8B-B14F-4D97-AF65-F5344CB8AC3E}">
        <p14:creationId xmlns:p14="http://schemas.microsoft.com/office/powerpoint/2010/main" val="671158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1D17C-4CD5-D476-8572-9AD90A77E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7815D-7D3D-DA43-9D70-B65BEE7F4E6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094AB6D-A12C-E362-1F1D-D2F3A6F310D2}"/>
              </a:ext>
            </a:extLst>
          </p:cNvPr>
          <p:cNvSpPr>
            <a:spLocks noGrp="1"/>
          </p:cNvSpPr>
          <p:nvPr>
            <p:ph type="body" idx="1"/>
          </p:nvPr>
        </p:nvSpPr>
        <p:spPr/>
        <p:txBody>
          <a:bodyPr/>
          <a:lstStyle/>
          <a:p>
            <a:endParaRPr kumimoji="1" lang="en-US" dirty="0"/>
          </a:p>
        </p:txBody>
      </p:sp>
    </p:spTree>
    <p:extLst>
      <p:ext uri="{BB962C8B-B14F-4D97-AF65-F5344CB8AC3E}">
        <p14:creationId xmlns:p14="http://schemas.microsoft.com/office/powerpoint/2010/main" val="1069727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78668-C5AA-EB99-CDCC-10B682124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11DD4-1C82-CF64-C90A-44619E2436D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D1E9722-E34B-0711-5C29-BD0966C2D6CF}"/>
              </a:ext>
            </a:extLst>
          </p:cNvPr>
          <p:cNvSpPr>
            <a:spLocks noGrp="1"/>
          </p:cNvSpPr>
          <p:nvPr>
            <p:ph type="body" idx="1"/>
          </p:nvPr>
        </p:nvSpPr>
        <p:spPr/>
        <p:txBody>
          <a:bodyPr/>
          <a:lstStyle/>
          <a:p>
            <a:endParaRPr kumimoji="1" lang="en-US" dirty="0"/>
          </a:p>
        </p:txBody>
      </p:sp>
    </p:spTree>
    <p:extLst>
      <p:ext uri="{BB962C8B-B14F-4D97-AF65-F5344CB8AC3E}">
        <p14:creationId xmlns:p14="http://schemas.microsoft.com/office/powerpoint/2010/main" val="1534880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7B92A-8B46-8B41-9F65-6E43E82A5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26A35-0795-50A9-0BD2-4168CD07815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92606B1-1B34-B2BF-A4FD-C1C7BAAD6BD8}"/>
              </a:ext>
            </a:extLst>
          </p:cNvPr>
          <p:cNvSpPr>
            <a:spLocks noGrp="1"/>
          </p:cNvSpPr>
          <p:nvPr>
            <p:ph type="body" idx="1"/>
          </p:nvPr>
        </p:nvSpPr>
        <p:spPr/>
        <p:txBody>
          <a:bodyPr/>
          <a:lstStyle/>
          <a:p>
            <a:endParaRPr kumimoji="1" lang="en-US" dirty="0"/>
          </a:p>
        </p:txBody>
      </p:sp>
    </p:spTree>
    <p:extLst>
      <p:ext uri="{BB962C8B-B14F-4D97-AF65-F5344CB8AC3E}">
        <p14:creationId xmlns:p14="http://schemas.microsoft.com/office/powerpoint/2010/main" val="258191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645A-E7F0-A995-AB51-0F5166E0D7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0A921A-2946-A6F7-8332-846D968EE1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B3A03D-E333-04DE-3DFB-27857147424C}"/>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5" name="Footer Placeholder 4">
            <a:extLst>
              <a:ext uri="{FF2B5EF4-FFF2-40B4-BE49-F238E27FC236}">
                <a16:creationId xmlns:a16="http://schemas.microsoft.com/office/drawing/2014/main" id="{CA8C3638-3CC9-65B3-A64F-06201AE3B8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8FBD8D-15D4-F6CB-35BF-A38014DBC7BB}"/>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2399071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2AA5-D5A1-B9FE-5D7D-C9385206C05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E71792-82B0-114A-7DCD-E37A794243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0B6DB4-CE7B-ADB4-8821-29052581E7CF}"/>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5" name="Footer Placeholder 4">
            <a:extLst>
              <a:ext uri="{FF2B5EF4-FFF2-40B4-BE49-F238E27FC236}">
                <a16:creationId xmlns:a16="http://schemas.microsoft.com/office/drawing/2014/main" id="{0F5ED713-0B4A-649F-F770-270386E2DA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4702C6-1C3F-77DF-3DC8-BE9D3C8BA9CB}"/>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162199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69E117-CC09-5856-5617-6BBB08AE67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A66E74-0883-E9CA-1E06-A2BEE227BE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F50028-B4E3-9048-5701-53FE616519A3}"/>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5" name="Footer Placeholder 4">
            <a:extLst>
              <a:ext uri="{FF2B5EF4-FFF2-40B4-BE49-F238E27FC236}">
                <a16:creationId xmlns:a16="http://schemas.microsoft.com/office/drawing/2014/main" id="{81BD48E0-ED7C-2D1B-F2F9-56C8DAE8EF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CDCE05-A85B-B1E2-48FD-C4F4FB82522A}"/>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1910429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2651-D2C1-5DC5-7739-8DC5110C692F}"/>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9C68B9-F646-DF48-5170-B63A039D6C62}"/>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EC3C20-1AE9-85D3-8BBA-C383F0A8F091}"/>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5" name="Footer Placeholder 4">
            <a:extLst>
              <a:ext uri="{FF2B5EF4-FFF2-40B4-BE49-F238E27FC236}">
                <a16:creationId xmlns:a16="http://schemas.microsoft.com/office/drawing/2014/main" id="{0B7E1326-C341-F220-B48D-710AF03A2C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7032BC-03F7-D37C-E1EC-07962B3BCD93}"/>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1512467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mpt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59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92533-872E-A70C-8B55-C01CD40C34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FB2394-9175-3C26-938F-A3D8B10EF8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5028EB-8072-308D-FF1C-FAB45158F3CF}"/>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5" name="Footer Placeholder 4">
            <a:extLst>
              <a:ext uri="{FF2B5EF4-FFF2-40B4-BE49-F238E27FC236}">
                <a16:creationId xmlns:a16="http://schemas.microsoft.com/office/drawing/2014/main" id="{28CE6948-4D93-EFC8-6D6A-BA5349D09B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9BD4A0-F35A-96EC-7B71-D4BB13AD27C4}"/>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275950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9953-1E1C-1305-2592-58F59A440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1C6921-1E2D-076E-0F89-5B8DCC914B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575B78-BB79-D102-A8DE-19D47627B687}"/>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5" name="Footer Placeholder 4">
            <a:extLst>
              <a:ext uri="{FF2B5EF4-FFF2-40B4-BE49-F238E27FC236}">
                <a16:creationId xmlns:a16="http://schemas.microsoft.com/office/drawing/2014/main" id="{79537D94-86E8-FB88-73F2-11E89BBC78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60AA4D-7BB1-3E17-AED0-1E01353E2FC9}"/>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3680236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7586-A5B1-7166-D274-0BB82A0C4E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91ADC7-C80F-554D-6B44-9B74C692D9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C35E8F-2E49-AEC9-C211-D2D53089BE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8001C4A-55E8-0AF0-696F-8C8F45CF1E33}"/>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6" name="Footer Placeholder 5">
            <a:extLst>
              <a:ext uri="{FF2B5EF4-FFF2-40B4-BE49-F238E27FC236}">
                <a16:creationId xmlns:a16="http://schemas.microsoft.com/office/drawing/2014/main" id="{3A3C7D75-D02B-5F24-C3D7-4476277A4D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642FCC-5BA4-E520-B712-29015A4F0F91}"/>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93769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F5FE-A9F3-8CF4-DAF7-B6A45E2EEE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F38E50-D183-BC81-6E70-464EEB866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AF2D76-1CE0-C955-C811-E21B8863D0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0750E0-6768-2122-47ED-DCFAE7C21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831C9-6DD3-38F9-2EE2-D30E87CF3A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C889C7-54E4-D9DE-1A50-C17D3887F62A}"/>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8" name="Footer Placeholder 7">
            <a:extLst>
              <a:ext uri="{FF2B5EF4-FFF2-40B4-BE49-F238E27FC236}">
                <a16:creationId xmlns:a16="http://schemas.microsoft.com/office/drawing/2014/main" id="{90F00FED-8E7B-ADC9-E9E7-85133D7AC1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A6406E-CA3E-19DE-0D51-C4CBEFAAC46D}"/>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332354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BDBA-03D4-8D66-75F9-C09DE3B844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E8F850-1660-E91D-F6A9-022FC76FF761}"/>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4" name="Footer Placeholder 3">
            <a:extLst>
              <a:ext uri="{FF2B5EF4-FFF2-40B4-BE49-F238E27FC236}">
                <a16:creationId xmlns:a16="http://schemas.microsoft.com/office/drawing/2014/main" id="{27EAD572-5F62-BD1A-4ABB-968AD4AD0C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A8B22EF-7A29-B24E-19A8-9A3A84BCEBB4}"/>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148702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3042DF-8972-CE9E-0451-0B988DD9152F}"/>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3" name="Footer Placeholder 2">
            <a:extLst>
              <a:ext uri="{FF2B5EF4-FFF2-40B4-BE49-F238E27FC236}">
                <a16:creationId xmlns:a16="http://schemas.microsoft.com/office/drawing/2014/main" id="{49E7CDDD-261D-A86D-A88B-413141B770A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4B9F36A-4035-46F9-77A4-CCB0B2C94156}"/>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1652180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F1D7B-233E-5743-E075-0EE6FB79E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53DF53-0CDA-8644-5AC7-046D71B6C2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9EE5FC-C512-F37F-BF36-A54CB1DAF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67F3F-D0E6-C056-AAF2-3D1456BC5BFA}"/>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6" name="Footer Placeholder 5">
            <a:extLst>
              <a:ext uri="{FF2B5EF4-FFF2-40B4-BE49-F238E27FC236}">
                <a16:creationId xmlns:a16="http://schemas.microsoft.com/office/drawing/2014/main" id="{8D561AEF-0C94-EEF2-E77D-F5727CCFAC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BC5C99-FE2C-771B-ACE1-24E6FA9CAF25}"/>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4175717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21FB-E4C2-5B61-8C99-6FB78D47D6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840BC49-0B65-4712-3558-06DA5EA962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610248-B389-ABA9-1B27-D431D1983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CE363D-F808-821A-DC87-28777E9D7088}"/>
              </a:ext>
            </a:extLst>
          </p:cNvPr>
          <p:cNvSpPr>
            <a:spLocks noGrp="1"/>
          </p:cNvSpPr>
          <p:nvPr>
            <p:ph type="dt" sz="half" idx="10"/>
          </p:nvPr>
        </p:nvSpPr>
        <p:spPr/>
        <p:txBody>
          <a:bodyPr/>
          <a:lstStyle/>
          <a:p>
            <a:fld id="{6FCA2A50-24CF-4717-B130-236B922075E2}" type="datetimeFigureOut">
              <a:rPr lang="en-IN" smtClean="0"/>
              <a:t>22-03-2025</a:t>
            </a:fld>
            <a:endParaRPr lang="en-IN"/>
          </a:p>
        </p:txBody>
      </p:sp>
      <p:sp>
        <p:nvSpPr>
          <p:cNvPr id="6" name="Footer Placeholder 5">
            <a:extLst>
              <a:ext uri="{FF2B5EF4-FFF2-40B4-BE49-F238E27FC236}">
                <a16:creationId xmlns:a16="http://schemas.microsoft.com/office/drawing/2014/main" id="{D652F843-3477-21FB-E1A1-91072904B9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4083B7-48B8-BC17-2E65-E291904479EB}"/>
              </a:ext>
            </a:extLst>
          </p:cNvPr>
          <p:cNvSpPr>
            <a:spLocks noGrp="1"/>
          </p:cNvSpPr>
          <p:nvPr>
            <p:ph type="sldNum" sz="quarter" idx="12"/>
          </p:nvPr>
        </p:nvSpPr>
        <p:spPr/>
        <p:txBody>
          <a:bodyPr/>
          <a:lstStyle/>
          <a:p>
            <a:fld id="{C9DA7118-9A72-4305-9220-1CBBC22C78BB}" type="slidenum">
              <a:rPr lang="en-IN" smtClean="0"/>
              <a:t>‹#›</a:t>
            </a:fld>
            <a:endParaRPr lang="en-IN"/>
          </a:p>
        </p:txBody>
      </p:sp>
    </p:spTree>
    <p:extLst>
      <p:ext uri="{BB962C8B-B14F-4D97-AF65-F5344CB8AC3E}">
        <p14:creationId xmlns:p14="http://schemas.microsoft.com/office/powerpoint/2010/main" val="3116745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7A1E37-8326-AB70-4EA6-D344552F07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EBC6AE-E3AF-B958-B744-FB77BB6936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09E561-5672-10A2-9AC4-0B15FC8050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A2A50-24CF-4717-B130-236B922075E2}" type="datetimeFigureOut">
              <a:rPr lang="en-IN" smtClean="0"/>
              <a:t>22-03-2025</a:t>
            </a:fld>
            <a:endParaRPr lang="en-IN"/>
          </a:p>
        </p:txBody>
      </p:sp>
      <p:sp>
        <p:nvSpPr>
          <p:cNvPr id="5" name="Footer Placeholder 4">
            <a:extLst>
              <a:ext uri="{FF2B5EF4-FFF2-40B4-BE49-F238E27FC236}">
                <a16:creationId xmlns:a16="http://schemas.microsoft.com/office/drawing/2014/main" id="{8A78CEC6-C77E-CDDC-4DB3-02E96E8319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3C7759-3036-704B-C527-EDDDBAC270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A7118-9A72-4305-9220-1CBBC22C78BB}" type="slidenum">
              <a:rPr lang="en-IN" smtClean="0"/>
              <a:t>‹#›</a:t>
            </a:fld>
            <a:endParaRPr lang="en-IN"/>
          </a:p>
        </p:txBody>
      </p:sp>
    </p:spTree>
    <p:extLst>
      <p:ext uri="{BB962C8B-B14F-4D97-AF65-F5344CB8AC3E}">
        <p14:creationId xmlns:p14="http://schemas.microsoft.com/office/powerpoint/2010/main" val="53302134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4.sv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hyperlink" Target="https://unfccc.int/documents/193408" TargetMode="External"/><Relationship Id="rId3" Type="http://schemas.openxmlformats.org/officeDocument/2006/relationships/image" Target="../media/image4.png"/><Relationship Id="rId7" Type="http://schemas.openxmlformats.org/officeDocument/2006/relationships/hyperlink" Target="https://unfccc.int/process-and-meetings/transparency-and-reporting/reporting-and-review/transparency-data-and-tools/etf-reporting-tool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unfccc.int/Transparency" TargetMode="External"/><Relationship Id="rId11" Type="http://schemas.openxmlformats.org/officeDocument/2006/relationships/image" Target="../media/image7.png"/><Relationship Id="rId5" Type="http://schemas.openxmlformats.org/officeDocument/2006/relationships/hyperlink" Target="https://transparency-demo.carbreg.org/" TargetMode="External"/><Relationship Id="rId10" Type="http://schemas.openxmlformats.org/officeDocument/2006/relationships/image" Target="../media/image45.jpeg"/><Relationship Id="rId4" Type="http://schemas.openxmlformats.org/officeDocument/2006/relationships/hyperlink" Target="https://github.com/undp/Digital-Transparency-System-NDC" TargetMode="External"/><Relationship Id="rId9" Type="http://schemas.openxmlformats.org/officeDocument/2006/relationships/hyperlink" Target="https://unfccc.int/documents/46095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hyperlink" Target="https://verra.org/programs/sd-verified-impact-standard/" TargetMode="External"/><Relationship Id="rId3" Type="http://schemas.openxmlformats.org/officeDocument/2006/relationships/hyperlink" Target="https://www.ipcc-nggip.iges.or.jp/public/2006gl/index.html" TargetMode="External"/><Relationship Id="rId7" Type="http://schemas.openxmlformats.org/officeDocument/2006/relationships/hyperlink" Target="https://verra.org/program-methodology/vcs-program-standard/vcs-program-methodologies-active/"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hyperlink" Target="https://unfccc.int/sites/default/files/resource/A6.4-TOOL-AC-001.pdf" TargetMode="External"/><Relationship Id="rId5" Type="http://schemas.openxmlformats.org/officeDocument/2006/relationships/hyperlink" Target="https://cdm.unfccc.int/methodologies/index.html" TargetMode="External"/><Relationship Id="rId10" Type="http://schemas.openxmlformats.org/officeDocument/2006/relationships/image" Target="../media/image46.png"/><Relationship Id="rId4" Type="http://schemas.openxmlformats.org/officeDocument/2006/relationships/hyperlink" Target="https://cdm.unfccc.int/methodologies/documentation/2303/230426_BLS23047_CDM_booklet_v04.pdf" TargetMode="External"/><Relationship Id="rId9" Type="http://schemas.openxmlformats.org/officeDocument/2006/relationships/hyperlink" Target="https://redd.unfccc.i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unfccc.int/process-and-meetings/the-paris-agreement/article-64-mechanism" TargetMode="Externa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hyperlink" Target="https://unfccc.int/process-and-meetings/the-paris-agreement/cooperative-implementation/Article-6-8/nma-platform/main/non-market-approaches" TargetMode="External"/><Relationship Id="rId4" Type="http://schemas.openxmlformats.org/officeDocument/2006/relationships/hyperlink" Target="https://unfccc.int/process/the-paris-agreement/cooperative-implementati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99318-EBD7-AB8D-8177-E9324FB15E8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E484E5-737E-646D-6784-2031286E226F}"/>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8C83C3E-CBB4-84F6-B63C-EE1FF758F4C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5052" y="0"/>
            <a:ext cx="12188930" cy="6857990"/>
          </a:xfrm>
          <a:prstGeom prst="rect">
            <a:avLst/>
          </a:prstGeom>
        </p:spPr>
      </p:pic>
      <p:sp>
        <p:nvSpPr>
          <p:cNvPr id="7" name="Title 3">
            <a:extLst>
              <a:ext uri="{FF2B5EF4-FFF2-40B4-BE49-F238E27FC236}">
                <a16:creationId xmlns:a16="http://schemas.microsoft.com/office/drawing/2014/main" id="{24DE13E1-688B-677A-4681-2158FEC2B644}"/>
              </a:ext>
            </a:extLst>
          </p:cNvPr>
          <p:cNvSpPr>
            <a:spLocks noGrp="1"/>
          </p:cNvSpPr>
          <p:nvPr>
            <p:ph type="ctrTitle"/>
          </p:nvPr>
        </p:nvSpPr>
        <p:spPr>
          <a:xfrm>
            <a:off x="2851790" y="3260036"/>
            <a:ext cx="9340210" cy="1698468"/>
          </a:xfrm>
          <a:solidFill>
            <a:schemeClr val="bg1">
              <a:alpha val="60000"/>
            </a:schemeClr>
          </a:solidFill>
        </p:spPr>
        <p:txBody>
          <a:bodyPr rIns="360000" anchor="t">
            <a:normAutofit fontScale="90000"/>
          </a:bodyPr>
          <a:lstStyle/>
          <a:p>
            <a:pPr algn="r" defTabSz="630936"/>
            <a:r>
              <a:rPr lang="en-US" sz="4000" kern="1200" dirty="0">
                <a:solidFill>
                  <a:schemeClr val="tx1"/>
                </a:solidFill>
                <a:latin typeface="Montserrat SemiBold"/>
                <a:ea typeface="+mj-lt"/>
                <a:cs typeface="+mj-lt"/>
              </a:rPr>
              <a:t>Structuring Information for the National Climate Transparency Platform (</a:t>
            </a:r>
            <a:r>
              <a:rPr lang="en-US" sz="4000" kern="1200" dirty="0" err="1">
                <a:solidFill>
                  <a:schemeClr val="tx1"/>
                </a:solidFill>
                <a:latin typeface="Montserrat SemiBold"/>
                <a:ea typeface="+mj-lt"/>
                <a:cs typeface="+mj-lt"/>
              </a:rPr>
              <a:t>NCTP</a:t>
            </a:r>
            <a:r>
              <a:rPr lang="en-US" sz="4000" kern="1200" dirty="0">
                <a:solidFill>
                  <a:schemeClr val="tx1"/>
                </a:solidFill>
                <a:latin typeface="Montserrat SemiBold"/>
                <a:ea typeface="+mj-lt"/>
                <a:cs typeface="+mj-lt"/>
              </a:rPr>
              <a:t>)</a:t>
            </a:r>
            <a:endParaRPr lang="en-US" sz="3200" kern="1200" dirty="0">
              <a:solidFill>
                <a:schemeClr val="tx1"/>
              </a:solidFill>
              <a:latin typeface="Montserrat SemiBold"/>
            </a:endParaRPr>
          </a:p>
        </p:txBody>
      </p:sp>
      <p:sp>
        <p:nvSpPr>
          <p:cNvPr id="2" name="Slide Number Placeholder 1">
            <a:extLst>
              <a:ext uri="{FF2B5EF4-FFF2-40B4-BE49-F238E27FC236}">
                <a16:creationId xmlns:a16="http://schemas.microsoft.com/office/drawing/2014/main" id="{3C03B078-420C-A6BC-D400-F3C4C5A3798B}"/>
              </a:ext>
            </a:extLst>
          </p:cNvPr>
          <p:cNvSpPr>
            <a:spLocks noGrp="1"/>
          </p:cNvSpPr>
          <p:nvPr>
            <p:ph type="sldNum" sz="quarter" idx="12"/>
          </p:nvPr>
        </p:nvSpPr>
        <p:spPr/>
        <p:txBody>
          <a:bodyPr/>
          <a:lstStyle/>
          <a:p>
            <a:fld id="{AEEBA070-1B0A-A547-8715-AF554070B510}" type="slidenum">
              <a:rPr lang="en-US" smtClean="0"/>
              <a:t>1</a:t>
            </a:fld>
            <a:endParaRPr lang="en-US"/>
          </a:p>
        </p:txBody>
      </p:sp>
      <p:sp>
        <p:nvSpPr>
          <p:cNvPr id="10" name="Title 3">
            <a:extLst>
              <a:ext uri="{FF2B5EF4-FFF2-40B4-BE49-F238E27FC236}">
                <a16:creationId xmlns:a16="http://schemas.microsoft.com/office/drawing/2014/main" id="{44E7D9D8-AA61-9100-85A5-FE029C1DDD43}"/>
              </a:ext>
            </a:extLst>
          </p:cNvPr>
          <p:cNvSpPr txBox="1">
            <a:spLocks/>
          </p:cNvSpPr>
          <p:nvPr/>
        </p:nvSpPr>
        <p:spPr>
          <a:xfrm>
            <a:off x="2826738" y="5430414"/>
            <a:ext cx="9340210" cy="872424"/>
          </a:xfrm>
          <a:prstGeom prst="rect">
            <a:avLst/>
          </a:prstGeom>
          <a:solidFill>
            <a:schemeClr val="bg1">
              <a:alpha val="60000"/>
            </a:schemeClr>
          </a:solidFill>
        </p:spPr>
        <p:txBody>
          <a:bodyPr vert="horz" lIns="91440" tIns="45720" rIns="36000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630936"/>
            <a:r>
              <a:rPr lang="en-US" sz="2500" dirty="0">
                <a:latin typeface="Montserrat SemiBold"/>
                <a:ea typeface="+mj-lt"/>
                <a:cs typeface="+mj-lt"/>
              </a:rPr>
              <a:t>Training support for implementing the </a:t>
            </a:r>
            <a:r>
              <a:rPr lang="en-US" sz="2500" dirty="0" err="1">
                <a:latin typeface="Montserrat SemiBold"/>
                <a:ea typeface="+mj-lt"/>
                <a:cs typeface="+mj-lt"/>
              </a:rPr>
              <a:t>NCTP</a:t>
            </a:r>
            <a:endParaRPr lang="en-US" sz="2500" dirty="0">
              <a:latin typeface="Montserrat SemiBold"/>
              <a:ea typeface="+mj-lt"/>
              <a:cs typeface="+mj-lt"/>
            </a:endParaRPr>
          </a:p>
          <a:p>
            <a:pPr algn="r" defTabSz="630936"/>
            <a:r>
              <a:rPr lang="en-US" sz="2500" dirty="0">
                <a:latin typeface="Montserrat SemiBold"/>
                <a:ea typeface="+mj-lt"/>
                <a:cs typeface="+mj-lt"/>
              </a:rPr>
              <a:t>V1 – March 2025</a:t>
            </a:r>
          </a:p>
        </p:txBody>
      </p:sp>
      <p:sp>
        <p:nvSpPr>
          <p:cNvPr id="13" name="TextBox 12">
            <a:extLst>
              <a:ext uri="{FF2B5EF4-FFF2-40B4-BE49-F238E27FC236}">
                <a16:creationId xmlns:a16="http://schemas.microsoft.com/office/drawing/2014/main" id="{BE0BD7D8-A73F-936B-0E8D-5026F984FB39}"/>
              </a:ext>
            </a:extLst>
          </p:cNvPr>
          <p:cNvSpPr txBox="1"/>
          <p:nvPr/>
        </p:nvSpPr>
        <p:spPr>
          <a:xfrm>
            <a:off x="8156081" y="6453456"/>
            <a:ext cx="3945835" cy="253916"/>
          </a:xfrm>
          <a:prstGeom prst="rect">
            <a:avLst/>
          </a:prstGeom>
          <a:noFill/>
        </p:spPr>
        <p:txBody>
          <a:bodyPr wrap="square" rtlCol="0">
            <a:spAutoFit/>
          </a:bodyPr>
          <a:lstStyle/>
          <a:p>
            <a:pPr algn="r"/>
            <a:r>
              <a:rPr lang="en-US" sz="1050">
                <a:solidFill>
                  <a:schemeClr val="bg1">
                    <a:alpha val="75000"/>
                  </a:schemeClr>
                </a:solidFill>
              </a:rPr>
              <a:t>UNITED NATIONS DEVELOPMENT PROGRAMME</a:t>
            </a:r>
          </a:p>
        </p:txBody>
      </p:sp>
      <p:grpSp>
        <p:nvGrpSpPr>
          <p:cNvPr id="11" name="Group 10">
            <a:extLst>
              <a:ext uri="{FF2B5EF4-FFF2-40B4-BE49-F238E27FC236}">
                <a16:creationId xmlns:a16="http://schemas.microsoft.com/office/drawing/2014/main" id="{1376D64C-FC36-4A8C-E62C-5C2D6B9DDA54}"/>
              </a:ext>
            </a:extLst>
          </p:cNvPr>
          <p:cNvGrpSpPr/>
          <p:nvPr/>
        </p:nvGrpSpPr>
        <p:grpSpPr>
          <a:xfrm>
            <a:off x="11143372" y="308818"/>
            <a:ext cx="857026" cy="1400213"/>
            <a:chOff x="11158435" y="272144"/>
            <a:chExt cx="857026" cy="1400213"/>
          </a:xfrm>
        </p:grpSpPr>
        <p:pic>
          <p:nvPicPr>
            <p:cNvPr id="12" name="Picture 11" descr="A picture containing drawing, clock&#10;&#10;Description automatically generated">
              <a:extLst>
                <a:ext uri="{FF2B5EF4-FFF2-40B4-BE49-F238E27FC236}">
                  <a16:creationId xmlns:a16="http://schemas.microsoft.com/office/drawing/2014/main" id="{C6B4C93F-551B-60D1-3D24-7B65ED6DB6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58435" y="363332"/>
              <a:ext cx="637103" cy="1295712"/>
            </a:xfrm>
            <a:prstGeom prst="rect">
              <a:avLst/>
            </a:prstGeom>
          </p:spPr>
        </p:pic>
        <p:sp>
          <p:nvSpPr>
            <p:cNvPr id="16" name="UNDP Digital">
              <a:extLst>
                <a:ext uri="{FF2B5EF4-FFF2-40B4-BE49-F238E27FC236}">
                  <a16:creationId xmlns:a16="http://schemas.microsoft.com/office/drawing/2014/main" id="{F1ADB702-FBCF-8B54-2B62-6BD30ECF7F38}"/>
                </a:ext>
              </a:extLst>
            </p:cNvPr>
            <p:cNvSpPr txBox="1"/>
            <p:nvPr/>
          </p:nvSpPr>
          <p:spPr>
            <a:xfrm rot="16200000">
              <a:off x="11230716" y="887612"/>
              <a:ext cx="1400213" cy="169277"/>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lvl1pPr defTabSz="410764">
                <a:defRPr sz="1100" cap="all">
                  <a:solidFill>
                    <a:srgbClr val="0468B1"/>
                  </a:solidFill>
                </a:defRPr>
              </a:lvl1pPr>
            </a:lstStyle>
            <a:p>
              <a:r>
                <a:rPr lang="en-US">
                  <a:solidFill>
                    <a:schemeClr val="bg1"/>
                  </a:solidFill>
                  <a:latin typeface="Montserrat" pitchFamily="2" charset="77"/>
                </a:rPr>
                <a:t>DIGITAL 4 PLANET</a:t>
              </a:r>
              <a:endParaRPr>
                <a:solidFill>
                  <a:schemeClr val="bg1"/>
                </a:solidFill>
                <a:latin typeface="Montserrat" pitchFamily="2" charset="77"/>
              </a:endParaRPr>
            </a:p>
          </p:txBody>
        </p:sp>
      </p:grpSp>
      <p:pic>
        <p:nvPicPr>
          <p:cNvPr id="9" name="Picture 8" descr="A black background with white text&#10;&#10;AI-generated content may be incorrect.">
            <a:extLst>
              <a:ext uri="{FF2B5EF4-FFF2-40B4-BE49-F238E27FC236}">
                <a16:creationId xmlns:a16="http://schemas.microsoft.com/office/drawing/2014/main" id="{165FBE6A-84A9-6198-D188-0788D67EBCAE}"/>
              </a:ext>
            </a:extLst>
          </p:cNvPr>
          <p:cNvPicPr>
            <a:picLocks noChangeAspect="1"/>
          </p:cNvPicPr>
          <p:nvPr/>
        </p:nvPicPr>
        <p:blipFill>
          <a:blip r:embed="rId5" cstate="print">
            <a:extLst>
              <a:ext uri="{28A0092B-C50C-407E-A947-70E740481C1C}">
                <a14:useLocalDpi xmlns:a14="http://schemas.microsoft.com/office/drawing/2010/main" val="0"/>
              </a:ext>
            </a:extLst>
          </a:blip>
          <a:srcRect t="27064" b="25732"/>
          <a:stretch/>
        </p:blipFill>
        <p:spPr>
          <a:xfrm>
            <a:off x="356267" y="268274"/>
            <a:ext cx="2966305" cy="1400213"/>
          </a:xfrm>
          <a:prstGeom prst="rect">
            <a:avLst/>
          </a:prstGeom>
        </p:spPr>
      </p:pic>
    </p:spTree>
    <p:extLst>
      <p:ext uri="{BB962C8B-B14F-4D97-AF65-F5344CB8AC3E}">
        <p14:creationId xmlns:p14="http://schemas.microsoft.com/office/powerpoint/2010/main" val="1305405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EB44D-5DF0-3031-0851-541C605EC6F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3AE7415-2E58-D024-3F7F-AB1E8D51EC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3" name="Rectangle 2">
            <a:extLst>
              <a:ext uri="{FF2B5EF4-FFF2-40B4-BE49-F238E27FC236}">
                <a16:creationId xmlns:a16="http://schemas.microsoft.com/office/drawing/2014/main" id="{5061E60C-5D98-C299-C6EE-635C5F925ACE}"/>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3">
            <a:extLst>
              <a:ext uri="{FF2B5EF4-FFF2-40B4-BE49-F238E27FC236}">
                <a16:creationId xmlns:a16="http://schemas.microsoft.com/office/drawing/2014/main" id="{DC594431-0C44-56BA-740C-F0705E7864F6}"/>
              </a:ext>
            </a:extLst>
          </p:cNvPr>
          <p:cNvSpPr txBox="1">
            <a:spLocks/>
          </p:cNvSpPr>
          <p:nvPr/>
        </p:nvSpPr>
        <p:spPr>
          <a:xfrm>
            <a:off x="409523" y="79306"/>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Actions and </a:t>
            </a:r>
            <a:r>
              <a:rPr lang="en-US" sz="3000" dirty="0" err="1">
                <a:solidFill>
                  <a:srgbClr val="008F00"/>
                </a:solidFill>
                <a:latin typeface="Montserrat SemiBold"/>
                <a:ea typeface="+mj-lt"/>
                <a:cs typeface="+mj-lt"/>
              </a:rPr>
              <a:t>Programmes</a:t>
            </a:r>
            <a:endParaRPr lang="en-US" sz="3000" dirty="0">
              <a:solidFill>
                <a:srgbClr val="008F00"/>
              </a:solidFill>
              <a:latin typeface="Montserrat SemiBold"/>
              <a:ea typeface="+mj-lt"/>
              <a:cs typeface="+mj-lt"/>
            </a:endParaRPr>
          </a:p>
          <a:p>
            <a:pPr algn="l" defTabSz="630936"/>
            <a:endParaRPr lang="en-US" sz="2000" dirty="0">
              <a:solidFill>
                <a:srgbClr val="008F00"/>
              </a:solidFill>
              <a:latin typeface="Montserrat SemiBold"/>
            </a:endParaRPr>
          </a:p>
        </p:txBody>
      </p:sp>
      <p:sp>
        <p:nvSpPr>
          <p:cNvPr id="2" name="Title 3">
            <a:extLst>
              <a:ext uri="{FF2B5EF4-FFF2-40B4-BE49-F238E27FC236}">
                <a16:creationId xmlns:a16="http://schemas.microsoft.com/office/drawing/2014/main" id="{D4F91B85-1DF7-331C-D3F1-1B389B0D311E}"/>
              </a:ext>
            </a:extLst>
          </p:cNvPr>
          <p:cNvSpPr txBox="1">
            <a:spLocks/>
          </p:cNvSpPr>
          <p:nvPr/>
        </p:nvSpPr>
        <p:spPr>
          <a:xfrm>
            <a:off x="409523" y="1844800"/>
            <a:ext cx="7124041" cy="33886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Actions</a:t>
            </a:r>
            <a:r>
              <a:rPr lang="en-GB" sz="2000" b="1" kern="1200" dirty="0">
                <a:solidFill>
                  <a:srgbClr val="0468B1"/>
                </a:solidFill>
                <a:latin typeface="Proxima Nova"/>
                <a:ea typeface="Helvetica Neue Medium"/>
                <a:cs typeface="Helvetica Neue Medium"/>
                <a:sym typeface="Helvetica Neue Medium"/>
              </a:rPr>
              <a:t>: </a:t>
            </a:r>
            <a:r>
              <a:rPr lang="en-GB" sz="2000" kern="1200" dirty="0">
                <a:solidFill>
                  <a:srgbClr val="0468B1"/>
                </a:solidFill>
                <a:latin typeface="Proxima Nova"/>
                <a:ea typeface="Helvetica Neue Medium"/>
                <a:cs typeface="Helvetica Neue Medium"/>
                <a:sym typeface="Helvetica Neue Medium"/>
              </a:rPr>
              <a:t>are the sectoral climate actions for mitigation, adaptation, cross-cutting, and transparency defined in the </a:t>
            </a:r>
            <a:r>
              <a:rPr lang="en-GB" sz="2000" kern="1200" dirty="0" err="1">
                <a:solidFill>
                  <a:srgbClr val="0468B1"/>
                </a:solidFill>
                <a:latin typeface="Proxima Nova"/>
                <a:ea typeface="Helvetica Neue Medium"/>
                <a:cs typeface="Helvetica Neue Medium"/>
                <a:sym typeface="Helvetica Neue Medium"/>
              </a:rPr>
              <a:t>NDC</a:t>
            </a:r>
            <a:r>
              <a:rPr lang="en-GB" sz="2000" kern="1200" dirty="0">
                <a:solidFill>
                  <a:srgbClr val="0468B1"/>
                </a:solidFill>
                <a:latin typeface="Proxima Nova"/>
                <a:ea typeface="Helvetica Neue Medium"/>
                <a:cs typeface="Helvetica Neue Medium"/>
                <a:sym typeface="Helvetica Neue Medium"/>
              </a:rPr>
              <a:t>, NAP, and other national policy &amp; planning.</a:t>
            </a:r>
          </a:p>
          <a:p>
            <a:pPr marL="0" lvl="0" indent="0" algn="l" defTabSz="711200">
              <a:lnSpc>
                <a:spcPct val="90000"/>
              </a:lnSpc>
              <a:spcBef>
                <a:spcPct val="0"/>
              </a:spcBef>
              <a:spcAft>
                <a:spcPct val="35000"/>
              </a:spcAft>
              <a:buNone/>
            </a:pPr>
            <a:endParaRPr lang="en-GB" sz="2000" kern="1200" dirty="0">
              <a:solidFill>
                <a:srgbClr val="0468B1"/>
              </a:solidFill>
              <a:latin typeface="Proxima Nova" panose="02000506030000020004" pitchFamily="50" charset="0"/>
            </a:endParaRP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Programmes</a:t>
            </a:r>
            <a:r>
              <a:rPr lang="en-GB" sz="2000" b="1" kern="1200" dirty="0">
                <a:solidFill>
                  <a:srgbClr val="0468B1"/>
                </a:solidFill>
                <a:latin typeface="Proxima Nova"/>
                <a:ea typeface="Helvetica Neue Medium"/>
                <a:cs typeface="Helvetica Neue Medium"/>
                <a:sym typeface="Helvetica Neue Medium"/>
              </a:rPr>
              <a:t>: </a:t>
            </a:r>
            <a:r>
              <a:rPr lang="en-GB" sz="2000" kern="1200" dirty="0">
                <a:solidFill>
                  <a:srgbClr val="0468B1"/>
                </a:solidFill>
                <a:latin typeface="Proxima Nova"/>
                <a:ea typeface="Helvetica Neue Medium"/>
                <a:cs typeface="Helvetica Neue Medium"/>
                <a:sym typeface="Helvetica Neue Medium"/>
              </a:rPr>
              <a:t>(one or more)</a:t>
            </a:r>
            <a:r>
              <a:rPr lang="en-GB" sz="2000" b="1" kern="1200" dirty="0">
                <a:solidFill>
                  <a:srgbClr val="0468B1"/>
                </a:solidFill>
                <a:latin typeface="Proxima Nova"/>
                <a:ea typeface="Helvetica Neue Medium"/>
                <a:cs typeface="Helvetica Neue Medium"/>
                <a:sym typeface="Helvetica Neue Medium"/>
              </a:rPr>
              <a:t> </a:t>
            </a:r>
            <a:r>
              <a:rPr lang="en-GB" sz="2000" kern="1200" dirty="0">
                <a:solidFill>
                  <a:srgbClr val="0468B1"/>
                </a:solidFill>
                <a:latin typeface="Proxima Nova"/>
                <a:ea typeface="Helvetica Neue Medium"/>
                <a:cs typeface="Helvetica Neue Medium"/>
                <a:sym typeface="Helvetica Neue Medium"/>
              </a:rPr>
              <a:t>fall under an Action, and may focus on specific sub-sectors, set of stakeholders, or type of technology / practice that are being deployed under the parent Action.</a:t>
            </a:r>
            <a:endParaRPr lang="en-GB" sz="2000" kern="1200" dirty="0">
              <a:solidFill>
                <a:srgbClr val="0468B1"/>
              </a:solidFill>
            </a:endParaRPr>
          </a:p>
        </p:txBody>
      </p:sp>
      <p:pic>
        <p:nvPicPr>
          <p:cNvPr id="7" name="Graphic 6" descr="Hierarchy with solid fill">
            <a:extLst>
              <a:ext uri="{FF2B5EF4-FFF2-40B4-BE49-F238E27FC236}">
                <a16:creationId xmlns:a16="http://schemas.microsoft.com/office/drawing/2014/main" id="{F7B38002-2A68-86D7-AD67-A2C7CC806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8896" y="2262911"/>
            <a:ext cx="2970513" cy="2970513"/>
          </a:xfrm>
          <a:prstGeom prst="rect">
            <a:avLst/>
          </a:prstGeom>
        </p:spPr>
      </p:pic>
    </p:spTree>
    <p:extLst>
      <p:ext uri="{BB962C8B-B14F-4D97-AF65-F5344CB8AC3E}">
        <p14:creationId xmlns:p14="http://schemas.microsoft.com/office/powerpoint/2010/main" val="315153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E8F9-B848-0553-E4E1-8003EF7D0AC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CB7F930-78E3-376C-C233-A9E047EBB9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3" name="Rectangle 2">
            <a:extLst>
              <a:ext uri="{FF2B5EF4-FFF2-40B4-BE49-F238E27FC236}">
                <a16:creationId xmlns:a16="http://schemas.microsoft.com/office/drawing/2014/main" id="{135F9CDD-4071-B1A5-478D-61A51311CCD3}"/>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3">
            <a:extLst>
              <a:ext uri="{FF2B5EF4-FFF2-40B4-BE49-F238E27FC236}">
                <a16:creationId xmlns:a16="http://schemas.microsoft.com/office/drawing/2014/main" id="{8A493028-DA2D-24A3-52F3-FDD5AF019543}"/>
              </a:ext>
            </a:extLst>
          </p:cNvPr>
          <p:cNvSpPr txBox="1">
            <a:spLocks/>
          </p:cNvSpPr>
          <p:nvPr/>
        </p:nvSpPr>
        <p:spPr>
          <a:xfrm>
            <a:off x="409523" y="79306"/>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Projects, Activities and Support</a:t>
            </a:r>
          </a:p>
          <a:p>
            <a:pPr algn="l" defTabSz="630936"/>
            <a:endParaRPr lang="en-US" sz="2000" dirty="0">
              <a:solidFill>
                <a:srgbClr val="008F00"/>
              </a:solidFill>
              <a:latin typeface="Montserrat SemiBold"/>
            </a:endParaRPr>
          </a:p>
        </p:txBody>
      </p:sp>
      <p:sp>
        <p:nvSpPr>
          <p:cNvPr id="2" name="Title 3">
            <a:extLst>
              <a:ext uri="{FF2B5EF4-FFF2-40B4-BE49-F238E27FC236}">
                <a16:creationId xmlns:a16="http://schemas.microsoft.com/office/drawing/2014/main" id="{A476A48D-7005-4E13-911A-2BB28D0518F4}"/>
              </a:ext>
            </a:extLst>
          </p:cNvPr>
          <p:cNvSpPr txBox="1">
            <a:spLocks/>
          </p:cNvSpPr>
          <p:nvPr/>
        </p:nvSpPr>
        <p:spPr>
          <a:xfrm>
            <a:off x="409523" y="1676286"/>
            <a:ext cx="7765486" cy="42319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Projects: </a:t>
            </a:r>
            <a:r>
              <a:rPr lang="en-US" sz="2000" kern="1200" dirty="0">
                <a:solidFill>
                  <a:srgbClr val="0468B1"/>
                </a:solidFill>
                <a:latin typeface="Proxima Nova"/>
                <a:ea typeface="Helvetica Neue Medium"/>
                <a:cs typeface="Helvetica Neue Medium"/>
                <a:sym typeface="Helvetica Neue Medium"/>
              </a:rPr>
              <a:t>(one or more) fall under a </a:t>
            </a:r>
            <a:r>
              <a:rPr lang="en-US" sz="2000" kern="1200" dirty="0" err="1">
                <a:solidFill>
                  <a:srgbClr val="0468B1"/>
                </a:solidFill>
                <a:latin typeface="Proxima Nova"/>
                <a:ea typeface="Helvetica Neue Medium"/>
                <a:cs typeface="Helvetica Neue Medium"/>
                <a:sym typeface="Helvetica Neue Medium"/>
              </a:rPr>
              <a:t>Programme</a:t>
            </a:r>
            <a:r>
              <a:rPr lang="en-US" sz="2000" kern="1200" dirty="0">
                <a:solidFill>
                  <a:srgbClr val="0468B1"/>
                </a:solidFill>
                <a:latin typeface="Proxima Nova"/>
                <a:ea typeface="Helvetica Neue Medium"/>
                <a:cs typeface="Helvetica Neue Medium"/>
                <a:sym typeface="Helvetica Neue Medium"/>
              </a:rPr>
              <a:t>, and are the most common structure for managing a set of specific Activities.  Projects are also the most common structure for channeling specific development support and interventions in a country.  </a:t>
            </a:r>
          </a:p>
          <a:p>
            <a:pPr marL="0" lvl="0" indent="0" algn="l" defTabSz="711200">
              <a:lnSpc>
                <a:spcPct val="90000"/>
              </a:lnSpc>
              <a:spcBef>
                <a:spcPct val="0"/>
              </a:spcBef>
              <a:spcAft>
                <a:spcPct val="35000"/>
              </a:spcAft>
              <a:buNone/>
            </a:pPr>
            <a:endParaRPr lang="en-GB" sz="2000" kern="1200" dirty="0">
              <a:solidFill>
                <a:srgbClr val="0468B1"/>
              </a:solidFill>
              <a:latin typeface="Proxima Nova" panose="02000506030000020004" pitchFamily="50" charset="0"/>
            </a:endParaRP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Activities: </a:t>
            </a:r>
            <a:r>
              <a:rPr lang="en-GB" sz="2000" kern="1200" dirty="0">
                <a:solidFill>
                  <a:srgbClr val="0468B1"/>
                </a:solidFill>
                <a:latin typeface="Proxima Nova"/>
                <a:ea typeface="Helvetica Neue Medium"/>
                <a:cs typeface="Helvetica Neue Medium"/>
                <a:sym typeface="Helvetica Neue Medium"/>
              </a:rPr>
              <a:t>(one or more)</a:t>
            </a:r>
            <a:r>
              <a:rPr lang="en-GB" sz="2000" b="1" kern="1200" dirty="0">
                <a:solidFill>
                  <a:srgbClr val="0468B1"/>
                </a:solidFill>
                <a:latin typeface="Proxima Nova"/>
                <a:ea typeface="Helvetica Neue Medium"/>
                <a:cs typeface="Helvetica Neue Medium"/>
                <a:sym typeface="Helvetica Neue Medium"/>
              </a:rPr>
              <a:t> </a:t>
            </a:r>
            <a:r>
              <a:rPr lang="en-GB" sz="2000" kern="1200" dirty="0">
                <a:solidFill>
                  <a:srgbClr val="0468B1"/>
                </a:solidFill>
                <a:latin typeface="Proxima Nova"/>
                <a:ea typeface="Helvetica Neue Medium"/>
                <a:cs typeface="Helvetica Neue Medium"/>
                <a:sym typeface="Helvetica Neue Medium"/>
              </a:rPr>
              <a:t>fall under a Project, and are the efforts done to make transformative change happen in practice.</a:t>
            </a:r>
          </a:p>
          <a:p>
            <a:pPr marL="0" lvl="0" indent="0" algn="l" defTabSz="711200">
              <a:lnSpc>
                <a:spcPct val="90000"/>
              </a:lnSpc>
              <a:spcBef>
                <a:spcPct val="0"/>
              </a:spcBef>
              <a:spcAft>
                <a:spcPct val="35000"/>
              </a:spcAft>
              <a:buNone/>
            </a:pPr>
            <a:endParaRPr lang="en-GB" sz="2000" dirty="0">
              <a:solidFill>
                <a:srgbClr val="0468B1"/>
              </a:solidFill>
              <a:latin typeface="Proxima Nova"/>
              <a:ea typeface="Helvetica Neue Medium"/>
              <a:cs typeface="Helvetica Neue Medium"/>
              <a:sym typeface="Helvetica Neue Medium"/>
            </a:endParaRPr>
          </a:p>
          <a:p>
            <a:pPr algn="l" defTabSz="711200">
              <a:spcAft>
                <a:spcPct val="35000"/>
              </a:spcAft>
            </a:pPr>
            <a:r>
              <a:rPr lang="en-GB" sz="4000" b="1" kern="1200" dirty="0">
                <a:solidFill>
                  <a:srgbClr val="0468B1"/>
                </a:solidFill>
                <a:latin typeface="Proxima Nova"/>
                <a:ea typeface="Helvetica Neue Medium"/>
                <a:cs typeface="Helvetica Neue Medium"/>
                <a:sym typeface="Helvetica Neue Medium"/>
              </a:rPr>
              <a:t>Support: </a:t>
            </a:r>
            <a:r>
              <a:rPr lang="en-GB" sz="2000" kern="1200" dirty="0">
                <a:solidFill>
                  <a:srgbClr val="0468B1"/>
                </a:solidFill>
                <a:latin typeface="Proxima Nova"/>
                <a:ea typeface="Helvetica Neue Medium"/>
                <a:cs typeface="Helvetica Neue Medium"/>
                <a:sym typeface="Helvetica Neue Medium"/>
              </a:rPr>
              <a:t>takes the form of </a:t>
            </a:r>
            <a:r>
              <a:rPr lang="en-US" sz="2000" kern="1200" dirty="0">
                <a:solidFill>
                  <a:srgbClr val="0468B1"/>
                </a:solidFill>
                <a:latin typeface="Proxima Nova"/>
                <a:ea typeface="Helvetica Neue Medium"/>
                <a:cs typeface="Helvetica Neue Medium"/>
                <a:sym typeface="Helvetica Neue Medium"/>
              </a:rPr>
              <a:t>finance, capacity building, and technology transfer &amp; assistance</a:t>
            </a:r>
            <a:r>
              <a:rPr lang="en-GB" sz="2000" kern="1200" dirty="0">
                <a:solidFill>
                  <a:srgbClr val="0468B1"/>
                </a:solidFill>
                <a:latin typeface="Proxima Nova"/>
                <a:ea typeface="Helvetica Neue Medium"/>
                <a:cs typeface="Helvetica Neue Medium"/>
                <a:sym typeface="Helvetica Neue Medium"/>
              </a:rPr>
              <a:t> and may be provided (linked) to any of the other components</a:t>
            </a:r>
            <a:endParaRPr lang="en-GB" sz="4000" kern="1200" dirty="0"/>
          </a:p>
        </p:txBody>
      </p:sp>
      <p:pic>
        <p:nvPicPr>
          <p:cNvPr id="5" name="Graphic 4" descr="Coins with solid fill">
            <a:extLst>
              <a:ext uri="{FF2B5EF4-FFF2-40B4-BE49-F238E27FC236}">
                <a16:creationId xmlns:a16="http://schemas.microsoft.com/office/drawing/2014/main" id="{CC871D3C-45CB-6871-E2A3-AD655A0990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4061" y="3822364"/>
            <a:ext cx="1412111" cy="1412111"/>
          </a:xfrm>
          <a:prstGeom prst="rect">
            <a:avLst/>
          </a:prstGeom>
        </p:spPr>
      </p:pic>
      <p:sp>
        <p:nvSpPr>
          <p:cNvPr id="9" name="Rectangle: Rounded Corners 8">
            <a:extLst>
              <a:ext uri="{FF2B5EF4-FFF2-40B4-BE49-F238E27FC236}">
                <a16:creationId xmlns:a16="http://schemas.microsoft.com/office/drawing/2014/main" id="{281180AF-B0BD-B4DE-9C2F-4775BD0792F5}"/>
              </a:ext>
            </a:extLst>
          </p:cNvPr>
          <p:cNvSpPr/>
          <p:nvPr/>
        </p:nvSpPr>
        <p:spPr>
          <a:xfrm>
            <a:off x="8010650" y="2802692"/>
            <a:ext cx="1776519" cy="545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roxima Nova" panose="02000506030000020004" pitchFamily="50" charset="0"/>
              </a:rPr>
              <a:t>Projects</a:t>
            </a:r>
            <a:endParaRPr lang="en-GB" sz="2000" dirty="0">
              <a:latin typeface="Proxima Nova" panose="02000506030000020004" pitchFamily="50" charset="0"/>
            </a:endParaRPr>
          </a:p>
        </p:txBody>
      </p:sp>
      <p:sp>
        <p:nvSpPr>
          <p:cNvPr id="10" name="Rectangle: Rounded Corners 9">
            <a:extLst>
              <a:ext uri="{FF2B5EF4-FFF2-40B4-BE49-F238E27FC236}">
                <a16:creationId xmlns:a16="http://schemas.microsoft.com/office/drawing/2014/main" id="{E6C9EAB0-4F1C-0979-ABA5-BF90EBFD8E30}"/>
              </a:ext>
            </a:extLst>
          </p:cNvPr>
          <p:cNvSpPr/>
          <p:nvPr/>
        </p:nvSpPr>
        <p:spPr>
          <a:xfrm>
            <a:off x="9137608" y="1797602"/>
            <a:ext cx="1776519" cy="545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roxima Nova" panose="02000506030000020004" pitchFamily="50" charset="0"/>
              </a:rPr>
              <a:t>Actions</a:t>
            </a:r>
            <a:endParaRPr lang="en-GB" sz="2000" dirty="0">
              <a:latin typeface="Proxima Nova" panose="02000506030000020004" pitchFamily="50" charset="0"/>
            </a:endParaRPr>
          </a:p>
        </p:txBody>
      </p:sp>
      <p:sp>
        <p:nvSpPr>
          <p:cNvPr id="11" name="Rectangle: Rounded Corners 10">
            <a:extLst>
              <a:ext uri="{FF2B5EF4-FFF2-40B4-BE49-F238E27FC236}">
                <a16:creationId xmlns:a16="http://schemas.microsoft.com/office/drawing/2014/main" id="{DAEADCE5-EFC1-DDAA-C15D-7BF841373D93}"/>
              </a:ext>
            </a:extLst>
          </p:cNvPr>
          <p:cNvSpPr/>
          <p:nvPr/>
        </p:nvSpPr>
        <p:spPr>
          <a:xfrm>
            <a:off x="10252320" y="2817274"/>
            <a:ext cx="1776519" cy="545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latin typeface="Proxima Nova" panose="02000506030000020004" pitchFamily="50" charset="0"/>
              </a:rPr>
              <a:t>Programmes</a:t>
            </a:r>
            <a:endParaRPr lang="en-GB" sz="2000" dirty="0">
              <a:latin typeface="Proxima Nova" panose="02000506030000020004" pitchFamily="50" charset="0"/>
            </a:endParaRPr>
          </a:p>
        </p:txBody>
      </p:sp>
      <p:sp>
        <p:nvSpPr>
          <p:cNvPr id="12" name="Rectangle: Rounded Corners 11">
            <a:extLst>
              <a:ext uri="{FF2B5EF4-FFF2-40B4-BE49-F238E27FC236}">
                <a16:creationId xmlns:a16="http://schemas.microsoft.com/office/drawing/2014/main" id="{BBB005D3-9E7D-2E58-720F-4ECB0236A45B}"/>
              </a:ext>
            </a:extLst>
          </p:cNvPr>
          <p:cNvSpPr/>
          <p:nvPr/>
        </p:nvSpPr>
        <p:spPr>
          <a:xfrm>
            <a:off x="9181856" y="5890058"/>
            <a:ext cx="1776519" cy="545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Proxima Nova" panose="02000506030000020004" pitchFamily="50" charset="0"/>
              </a:rPr>
              <a:t>Activities</a:t>
            </a:r>
            <a:endParaRPr lang="en-GB" sz="2000" dirty="0">
              <a:latin typeface="Proxima Nova" panose="02000506030000020004" pitchFamily="50" charset="0"/>
            </a:endParaRPr>
          </a:p>
        </p:txBody>
      </p:sp>
      <p:cxnSp>
        <p:nvCxnSpPr>
          <p:cNvPr id="14" name="Straight Arrow Connector 13">
            <a:extLst>
              <a:ext uri="{FF2B5EF4-FFF2-40B4-BE49-F238E27FC236}">
                <a16:creationId xmlns:a16="http://schemas.microsoft.com/office/drawing/2014/main" id="{DCFA6C59-3716-411C-7705-B60D414FBE73}"/>
              </a:ext>
            </a:extLst>
          </p:cNvPr>
          <p:cNvCxnSpPr>
            <a:cxnSpLocks/>
            <a:endCxn id="10" idx="2"/>
          </p:cNvCxnSpPr>
          <p:nvPr/>
        </p:nvCxnSpPr>
        <p:spPr>
          <a:xfrm flipV="1">
            <a:off x="10025867" y="2343513"/>
            <a:ext cx="1" cy="14788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9CCFD9-F5F9-F143-CC7D-9A488223B4E0}"/>
              </a:ext>
            </a:extLst>
          </p:cNvPr>
          <p:cNvCxnSpPr>
            <a:cxnSpLocks/>
          </p:cNvCxnSpPr>
          <p:nvPr/>
        </p:nvCxnSpPr>
        <p:spPr>
          <a:xfrm flipV="1">
            <a:off x="10670168" y="3363185"/>
            <a:ext cx="470411" cy="7702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A6CFB3D-3071-805C-9F6C-8C6FC7483B22}"/>
              </a:ext>
            </a:extLst>
          </p:cNvPr>
          <p:cNvCxnSpPr>
            <a:cxnSpLocks/>
          </p:cNvCxnSpPr>
          <p:nvPr/>
        </p:nvCxnSpPr>
        <p:spPr>
          <a:xfrm flipH="1" flipV="1">
            <a:off x="8871998" y="3379097"/>
            <a:ext cx="509569" cy="7689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872E8C-1214-AFCB-0736-5F4F2B77A988}"/>
              </a:ext>
            </a:extLst>
          </p:cNvPr>
          <p:cNvCxnSpPr>
            <a:cxnSpLocks/>
          </p:cNvCxnSpPr>
          <p:nvPr/>
        </p:nvCxnSpPr>
        <p:spPr>
          <a:xfrm>
            <a:off x="10070116" y="5234475"/>
            <a:ext cx="0" cy="5720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83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A9355-B4C5-C938-F509-DB6EB5BA332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8A6E29D-0737-D182-B9D9-E178BB4E2544}"/>
              </a:ext>
            </a:extLst>
          </p:cNvPr>
          <p:cNvSpPr/>
          <p:nvPr/>
        </p:nvSpPr>
        <p:spPr>
          <a:xfrm>
            <a:off x="3312822" y="642257"/>
            <a:ext cx="8874177" cy="5562600"/>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67BDECB-5A84-4BA1-76F1-AF307EC383F7}"/>
              </a:ext>
            </a:extLst>
          </p:cNvPr>
          <p:cNvPicPr>
            <a:picLocks noChangeAspect="1"/>
          </p:cNvPicPr>
          <p:nvPr/>
        </p:nvPicPr>
        <p:blipFill>
          <a:blip r:embed="rId3" cstate="print">
            <a:extLst>
              <a:ext uri="{28A0092B-C50C-407E-A947-70E740481C1C}">
                <a14:useLocalDpi xmlns:a14="http://schemas.microsoft.com/office/drawing/2010/main" val="0"/>
              </a:ext>
            </a:extLst>
          </a:blip>
          <a:srcRect l="12735" r="12735"/>
          <a:stretch/>
        </p:blipFill>
        <p:spPr>
          <a:xfrm rot="5400000">
            <a:off x="993933" y="1697884"/>
            <a:ext cx="4603421" cy="3474371"/>
          </a:xfrm>
          <a:prstGeom prst="ellipse">
            <a:avLst/>
          </a:prstGeom>
          <a:ln>
            <a:noFill/>
          </a:ln>
          <a:effectLst>
            <a:outerShdw blurRad="50800" dist="50800" sx="1000" sy="1000" algn="ctr" rotWithShape="0">
              <a:srgbClr val="000000"/>
            </a:outerShdw>
            <a:softEdge rad="0"/>
          </a:effectLst>
        </p:spPr>
      </p:pic>
      <p:sp>
        <p:nvSpPr>
          <p:cNvPr id="8" name="Title 3">
            <a:extLst>
              <a:ext uri="{FF2B5EF4-FFF2-40B4-BE49-F238E27FC236}">
                <a16:creationId xmlns:a16="http://schemas.microsoft.com/office/drawing/2014/main" id="{772D19AA-9715-DB7C-A357-2A7A673C2225}"/>
              </a:ext>
            </a:extLst>
          </p:cNvPr>
          <p:cNvSpPr txBox="1">
            <a:spLocks/>
          </p:cNvSpPr>
          <p:nvPr/>
        </p:nvSpPr>
        <p:spPr>
          <a:xfrm>
            <a:off x="345052" y="53081"/>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3. </a:t>
            </a:r>
            <a:r>
              <a:rPr lang="en-US" sz="3200" dirty="0">
                <a:solidFill>
                  <a:srgbClr val="008F00"/>
                </a:solidFill>
                <a:latin typeface="Montserrat SemiBold"/>
                <a:ea typeface="+mj-lt"/>
                <a:cs typeface="+mj-lt"/>
              </a:rPr>
              <a:t>Mapping National Climate Change Information</a:t>
            </a:r>
            <a:endParaRPr lang="en-US" sz="3000" dirty="0">
              <a:solidFill>
                <a:srgbClr val="008F00"/>
              </a:solidFill>
              <a:latin typeface="Montserrat SemiBold"/>
              <a:ea typeface="+mj-lt"/>
              <a:cs typeface="+mj-lt"/>
            </a:endParaRPr>
          </a:p>
          <a:p>
            <a:pPr algn="l" defTabSz="630936"/>
            <a:endParaRPr lang="en-US" sz="2000" dirty="0">
              <a:solidFill>
                <a:srgbClr val="008F00"/>
              </a:solidFill>
              <a:latin typeface="Montserrat SemiBold"/>
            </a:endParaRPr>
          </a:p>
        </p:txBody>
      </p:sp>
      <p:sp>
        <p:nvSpPr>
          <p:cNvPr id="12" name="TextBox 11">
            <a:extLst>
              <a:ext uri="{FF2B5EF4-FFF2-40B4-BE49-F238E27FC236}">
                <a16:creationId xmlns:a16="http://schemas.microsoft.com/office/drawing/2014/main" id="{D0BFEB6C-AFA3-5C89-3DBB-AFABCB345133}"/>
              </a:ext>
            </a:extLst>
          </p:cNvPr>
          <p:cNvSpPr txBox="1"/>
          <p:nvPr/>
        </p:nvSpPr>
        <p:spPr>
          <a:xfrm>
            <a:off x="8156081" y="6453456"/>
            <a:ext cx="3945835" cy="253916"/>
          </a:xfrm>
          <a:prstGeom prst="rect">
            <a:avLst/>
          </a:prstGeom>
          <a:noFill/>
        </p:spPr>
        <p:txBody>
          <a:bodyPr wrap="square" rtlCol="0">
            <a:spAutoFit/>
          </a:bodyPr>
          <a:lstStyle/>
          <a:p>
            <a:pPr algn="r"/>
            <a:r>
              <a:rPr lang="en-US" sz="1050" dirty="0">
                <a:solidFill>
                  <a:srgbClr val="0468B1"/>
                </a:solidFill>
              </a:rPr>
              <a:t>UNITED NATIONS DEVELOPMENT PROGRAMME</a:t>
            </a:r>
          </a:p>
        </p:txBody>
      </p:sp>
      <p:pic>
        <p:nvPicPr>
          <p:cNvPr id="14" name="Picture 13">
            <a:extLst>
              <a:ext uri="{FF2B5EF4-FFF2-40B4-BE49-F238E27FC236}">
                <a16:creationId xmlns:a16="http://schemas.microsoft.com/office/drawing/2014/main" id="{F7370539-E332-C574-54EF-B9B14A46BD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pic>
        <p:nvPicPr>
          <p:cNvPr id="10" name="Picture 9">
            <a:extLst>
              <a:ext uri="{FF2B5EF4-FFF2-40B4-BE49-F238E27FC236}">
                <a16:creationId xmlns:a16="http://schemas.microsoft.com/office/drawing/2014/main" id="{72FBEAEB-174E-7FE4-33CE-B3930A8254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89" y="1133359"/>
            <a:ext cx="2270759" cy="1707813"/>
          </a:xfrm>
          <a:prstGeom prst="rect">
            <a:avLst/>
          </a:prstGeom>
        </p:spPr>
      </p:pic>
      <p:pic>
        <p:nvPicPr>
          <p:cNvPr id="3" name="Picture 2">
            <a:extLst>
              <a:ext uri="{FF2B5EF4-FFF2-40B4-BE49-F238E27FC236}">
                <a16:creationId xmlns:a16="http://schemas.microsoft.com/office/drawing/2014/main" id="{E8C10933-158D-A7DB-6366-826A06BE9800}"/>
              </a:ext>
            </a:extLst>
          </p:cNvPr>
          <p:cNvPicPr>
            <a:picLocks noChangeAspect="1"/>
          </p:cNvPicPr>
          <p:nvPr/>
        </p:nvPicPr>
        <p:blipFill>
          <a:blip r:embed="rId6"/>
          <a:stretch>
            <a:fillRect/>
          </a:stretch>
        </p:blipFill>
        <p:spPr>
          <a:xfrm>
            <a:off x="5745708" y="2409449"/>
            <a:ext cx="6125578" cy="2541085"/>
          </a:xfrm>
          <a:prstGeom prst="rect">
            <a:avLst/>
          </a:prstGeom>
        </p:spPr>
      </p:pic>
    </p:spTree>
    <p:extLst>
      <p:ext uri="{BB962C8B-B14F-4D97-AF65-F5344CB8AC3E}">
        <p14:creationId xmlns:p14="http://schemas.microsoft.com/office/powerpoint/2010/main" val="2471589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29A06-9A15-5EE9-F8A1-D79AF62CE4D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B3A21CE-B744-252B-1987-DF845DEF30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CB1BDB85-0B6D-415D-C751-FA0397FE0630}"/>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Step 1: Formulate Sectoral Working Groups</a:t>
            </a:r>
            <a:endParaRPr lang="en-US" sz="2000" dirty="0">
              <a:solidFill>
                <a:srgbClr val="008F00"/>
              </a:solidFill>
              <a:latin typeface="Montserrat SemiBold"/>
            </a:endParaRPr>
          </a:p>
        </p:txBody>
      </p:sp>
      <p:sp>
        <p:nvSpPr>
          <p:cNvPr id="2" name="Rectangle 1">
            <a:extLst>
              <a:ext uri="{FF2B5EF4-FFF2-40B4-BE49-F238E27FC236}">
                <a16:creationId xmlns:a16="http://schemas.microsoft.com/office/drawing/2014/main" id="{571E8101-AAAA-56D6-B49B-683F1D947922}"/>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AF3A2E92-17C5-9C17-C4C1-05450D48BEFF}"/>
              </a:ext>
            </a:extLst>
          </p:cNvPr>
          <p:cNvSpPr txBox="1">
            <a:spLocks/>
          </p:cNvSpPr>
          <p:nvPr/>
        </p:nvSpPr>
        <p:spPr>
          <a:xfrm>
            <a:off x="309399" y="2187993"/>
            <a:ext cx="7765486" cy="42319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Mapping Matrix: </a:t>
            </a:r>
            <a:r>
              <a:rPr lang="en-US" sz="2000" kern="1200" dirty="0" err="1">
                <a:solidFill>
                  <a:srgbClr val="0468B1"/>
                </a:solidFill>
                <a:latin typeface="Proxima Nova"/>
                <a:ea typeface="Helvetica Neue Medium"/>
                <a:cs typeface="Helvetica Neue Medium"/>
                <a:sym typeface="Helvetica Neue Medium"/>
              </a:rPr>
              <a:t>customise</a:t>
            </a:r>
            <a:r>
              <a:rPr lang="en-US" sz="2000" kern="1200" dirty="0">
                <a:solidFill>
                  <a:srgbClr val="0468B1"/>
                </a:solidFill>
                <a:latin typeface="Proxima Nova"/>
                <a:ea typeface="Helvetica Neue Medium"/>
                <a:cs typeface="Helvetica Neue Medium"/>
                <a:sym typeface="Helvetica Neue Medium"/>
              </a:rPr>
              <a:t> the dropdown in the provided Mapping Matrix (spreadsheet tool) to fit the national circumstances.  Specifically, the National Implementing Entities and the Sectors &amp; Subsectors addressed by climate actions in the country.</a:t>
            </a:r>
          </a:p>
          <a:p>
            <a:pPr marL="0" lvl="0" indent="0" algn="l" defTabSz="711200">
              <a:lnSpc>
                <a:spcPct val="90000"/>
              </a:lnSpc>
              <a:spcBef>
                <a:spcPct val="0"/>
              </a:spcBef>
              <a:spcAft>
                <a:spcPct val="35000"/>
              </a:spcAft>
              <a:buNone/>
            </a:pPr>
            <a:endParaRPr lang="en-GB" sz="2000" kern="1200" dirty="0">
              <a:solidFill>
                <a:srgbClr val="0468B1"/>
              </a:solidFill>
              <a:latin typeface="Proxima Nova" panose="02000506030000020004" pitchFamily="50" charset="0"/>
            </a:endParaRP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Sector Groups: </a:t>
            </a:r>
            <a:r>
              <a:rPr lang="en-US" sz="2000" kern="1200" dirty="0">
                <a:solidFill>
                  <a:srgbClr val="0468B1"/>
                </a:solidFill>
                <a:latin typeface="Proxima Nova"/>
                <a:ea typeface="Helvetica Neue Medium"/>
                <a:cs typeface="Helvetica Neue Medium"/>
                <a:sym typeface="Helvetica Neue Medium"/>
              </a:rPr>
              <a:t>Stakeholders should be divided into sectoral working groups, with one group for each broad sector, or as the case may be, one group for two similar sectors.</a:t>
            </a:r>
          </a:p>
          <a:p>
            <a:pPr marL="0" lvl="0" indent="0" algn="l" defTabSz="711200">
              <a:lnSpc>
                <a:spcPct val="90000"/>
              </a:lnSpc>
              <a:spcBef>
                <a:spcPct val="0"/>
              </a:spcBef>
              <a:spcAft>
                <a:spcPct val="35000"/>
              </a:spcAft>
              <a:buNone/>
            </a:pPr>
            <a:endParaRPr lang="en-GB" sz="2000" dirty="0">
              <a:solidFill>
                <a:srgbClr val="0468B1"/>
              </a:solidFill>
              <a:latin typeface="Proxima Nova"/>
              <a:ea typeface="Helvetica Neue Medium"/>
              <a:cs typeface="Helvetica Neue Medium"/>
              <a:sym typeface="Helvetica Neue Medium"/>
            </a:endParaRPr>
          </a:p>
          <a:p>
            <a:pPr algn="l" defTabSz="711200">
              <a:spcAft>
                <a:spcPct val="35000"/>
              </a:spcAft>
            </a:pPr>
            <a:r>
              <a:rPr lang="en-GB" sz="4000" b="1" kern="1200" dirty="0">
                <a:solidFill>
                  <a:srgbClr val="0468B1"/>
                </a:solidFill>
                <a:latin typeface="Proxima Nova"/>
                <a:ea typeface="Helvetica Neue Medium"/>
                <a:cs typeface="Helvetica Neue Medium"/>
                <a:sym typeface="Helvetica Neue Medium"/>
              </a:rPr>
              <a:t>Members: </a:t>
            </a:r>
            <a:r>
              <a:rPr lang="en-US" sz="2000" kern="1200" dirty="0">
                <a:solidFill>
                  <a:srgbClr val="0468B1"/>
                </a:solidFill>
                <a:latin typeface="Proxima Nova"/>
                <a:ea typeface="Helvetica Neue Medium"/>
                <a:cs typeface="Helvetica Neue Medium"/>
                <a:sym typeface="Helvetica Neue Medium"/>
              </a:rPr>
              <a:t>It is proposed that there be 3 to 10 people in each sector working group, each with knowledge about what is happening in the sector regarding ongoing and planned future actions.  It is proposed that one person in the working group be appointed to facilitate/manage the process </a:t>
            </a:r>
            <a:endParaRPr lang="en-GB" sz="4000" kern="1200" dirty="0"/>
          </a:p>
        </p:txBody>
      </p:sp>
      <p:pic>
        <p:nvPicPr>
          <p:cNvPr id="7" name="Graphic 6" descr="Meeting with solid fill">
            <a:extLst>
              <a:ext uri="{FF2B5EF4-FFF2-40B4-BE49-F238E27FC236}">
                <a16:creationId xmlns:a16="http://schemas.microsoft.com/office/drawing/2014/main" id="{C9CF3227-CCBF-4EE5-96D3-CA52D58853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4283" y="1955972"/>
            <a:ext cx="3166280" cy="3166280"/>
          </a:xfrm>
          <a:prstGeom prst="rect">
            <a:avLst/>
          </a:prstGeom>
        </p:spPr>
      </p:pic>
    </p:spTree>
    <p:extLst>
      <p:ext uri="{BB962C8B-B14F-4D97-AF65-F5344CB8AC3E}">
        <p14:creationId xmlns:p14="http://schemas.microsoft.com/office/powerpoint/2010/main" val="2460727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15566-D815-B8E9-DA11-50363019578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285BD3-17F0-FBDB-7F75-3BDB94CB7834}"/>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4BF024F-E03B-E3A4-8280-0C3FE90F74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0F27FCEB-C67B-1AFE-32BF-684FE464B1B2}"/>
              </a:ext>
            </a:extLst>
          </p:cNvPr>
          <p:cNvSpPr txBox="1">
            <a:spLocks/>
          </p:cNvSpPr>
          <p:nvPr/>
        </p:nvSpPr>
        <p:spPr>
          <a:xfrm>
            <a:off x="309399" y="854269"/>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Step 2: List the Climate Actions in the Sector</a:t>
            </a:r>
          </a:p>
          <a:p>
            <a:pPr algn="l" defTabSz="630936"/>
            <a:endParaRPr lang="en-US" sz="3000" dirty="0">
              <a:solidFill>
                <a:srgbClr val="008F00"/>
              </a:solidFill>
              <a:latin typeface="Montserrat SemiBold"/>
              <a:ea typeface="+mj-lt"/>
              <a:cs typeface="+mj-lt"/>
            </a:endParaRPr>
          </a:p>
          <a:p>
            <a:pPr algn="l" defTabSz="630936"/>
            <a:r>
              <a:rPr lang="en-US" sz="3000" dirty="0">
                <a:solidFill>
                  <a:srgbClr val="008F00"/>
                </a:solidFill>
                <a:latin typeface="Montserrat SemiBold"/>
                <a:ea typeface="+mj-lt"/>
                <a:cs typeface="+mj-lt"/>
              </a:rPr>
              <a:t>Step 3: List the </a:t>
            </a:r>
            <a:r>
              <a:rPr lang="en-US" sz="3000" dirty="0" err="1">
                <a:solidFill>
                  <a:srgbClr val="008F00"/>
                </a:solidFill>
                <a:latin typeface="Montserrat SemiBold"/>
                <a:ea typeface="+mj-lt"/>
                <a:cs typeface="+mj-lt"/>
              </a:rPr>
              <a:t>Programmes</a:t>
            </a:r>
            <a:r>
              <a:rPr lang="en-US" sz="3000" dirty="0">
                <a:solidFill>
                  <a:srgbClr val="008F00"/>
                </a:solidFill>
                <a:latin typeface="Montserrat SemiBold"/>
                <a:ea typeface="+mj-lt"/>
                <a:cs typeface="+mj-lt"/>
              </a:rPr>
              <a:t> under Climate Actions</a:t>
            </a:r>
          </a:p>
        </p:txBody>
      </p:sp>
      <p:sp>
        <p:nvSpPr>
          <p:cNvPr id="3" name="Title 3">
            <a:extLst>
              <a:ext uri="{FF2B5EF4-FFF2-40B4-BE49-F238E27FC236}">
                <a16:creationId xmlns:a16="http://schemas.microsoft.com/office/drawing/2014/main" id="{BFE9AEF4-D457-32CB-F9BA-64D36871F858}"/>
              </a:ext>
            </a:extLst>
          </p:cNvPr>
          <p:cNvSpPr txBox="1">
            <a:spLocks/>
          </p:cNvSpPr>
          <p:nvPr/>
        </p:nvSpPr>
        <p:spPr>
          <a:xfrm>
            <a:off x="309399" y="1784853"/>
            <a:ext cx="6214231" cy="44308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Actions: </a:t>
            </a:r>
            <a:r>
              <a:rPr lang="en-US" sz="2000" kern="1200" dirty="0">
                <a:solidFill>
                  <a:srgbClr val="0468B1"/>
                </a:solidFill>
                <a:latin typeface="Proxima Nova"/>
                <a:ea typeface="Helvetica Neue Medium"/>
                <a:cs typeface="Helvetica Neue Medium"/>
                <a:sym typeface="Helvetica Neue Medium"/>
              </a:rPr>
              <a:t>Climate actions include types for GHG mitigation, adaptation, cross-cutting (e.g., both GHG mitigation and adaptation), and transparency (e.g., information systems and reporting). It is essential to list the type of action, the sector impacted, and the primary entity responsible for implementation.</a:t>
            </a:r>
          </a:p>
          <a:p>
            <a:pPr marL="0" lvl="0" indent="0" algn="l" defTabSz="711200">
              <a:lnSpc>
                <a:spcPct val="90000"/>
              </a:lnSpc>
              <a:spcBef>
                <a:spcPct val="0"/>
              </a:spcBef>
              <a:spcAft>
                <a:spcPct val="35000"/>
              </a:spcAft>
              <a:buNone/>
            </a:pPr>
            <a:endParaRPr lang="en-GB" sz="2000" kern="1200" dirty="0">
              <a:solidFill>
                <a:srgbClr val="0468B1"/>
              </a:solidFill>
              <a:latin typeface="Proxima Nova" panose="02000506030000020004" pitchFamily="50" charset="0"/>
            </a:endParaRP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Programmes: </a:t>
            </a:r>
            <a:r>
              <a:rPr lang="en-GB" sz="1800" dirty="0">
                <a:solidFill>
                  <a:srgbClr val="0468B1"/>
                </a:solidFill>
                <a:effectLst/>
                <a:latin typeface="Verdana" panose="020B0604030504040204" pitchFamily="34" charset="0"/>
                <a:ea typeface="Aptos" panose="020B0004020202020204" pitchFamily="34" charset="0"/>
                <a:cs typeface="Arial" panose="020B0604020202020204" pitchFamily="34" charset="0"/>
              </a:rPr>
              <a:t>communicate to list the programmes that fall under each of the climate actions that are taking place in the country, both planned and under implementation.  It is essential to list the type of programme, the sector and sub-sector impacted, and the primary entity responsible for implementation. </a:t>
            </a:r>
            <a:endParaRPr lang="en-US" sz="2000" kern="1200" dirty="0">
              <a:solidFill>
                <a:srgbClr val="0468B1"/>
              </a:solidFill>
              <a:latin typeface="Proxima Nova"/>
              <a:ea typeface="Helvetica Neue Medium"/>
              <a:cs typeface="Helvetica Neue Medium"/>
              <a:sym typeface="Helvetica Neue Medium"/>
            </a:endParaRPr>
          </a:p>
        </p:txBody>
      </p:sp>
      <p:pic>
        <p:nvPicPr>
          <p:cNvPr id="4" name="Picture 3">
            <a:extLst>
              <a:ext uri="{FF2B5EF4-FFF2-40B4-BE49-F238E27FC236}">
                <a16:creationId xmlns:a16="http://schemas.microsoft.com/office/drawing/2014/main" id="{9ACD07E7-6987-699E-7C06-B19500674F85}"/>
              </a:ext>
            </a:extLst>
          </p:cNvPr>
          <p:cNvPicPr>
            <a:picLocks noChangeAspect="1"/>
          </p:cNvPicPr>
          <p:nvPr/>
        </p:nvPicPr>
        <p:blipFill>
          <a:blip r:embed="rId3"/>
          <a:stretch>
            <a:fillRect/>
          </a:stretch>
        </p:blipFill>
        <p:spPr>
          <a:xfrm>
            <a:off x="6772369" y="2363399"/>
            <a:ext cx="5235394" cy="2758679"/>
          </a:xfrm>
          <a:prstGeom prst="rect">
            <a:avLst/>
          </a:prstGeom>
        </p:spPr>
      </p:pic>
    </p:spTree>
    <p:extLst>
      <p:ext uri="{BB962C8B-B14F-4D97-AF65-F5344CB8AC3E}">
        <p14:creationId xmlns:p14="http://schemas.microsoft.com/office/powerpoint/2010/main" val="2060251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27674-2D18-3BFA-1D19-300F434E52D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2F62E0A-2183-61BB-1183-EDBD636C3727}"/>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E09E128-932D-5E5D-3F17-1AD9A65ABC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48A56FA6-76C6-7705-0B92-C0743484B2B9}"/>
              </a:ext>
            </a:extLst>
          </p:cNvPr>
          <p:cNvSpPr txBox="1">
            <a:spLocks/>
          </p:cNvSpPr>
          <p:nvPr/>
        </p:nvSpPr>
        <p:spPr>
          <a:xfrm>
            <a:off x="309399" y="68043"/>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Step 4: List Projects and Activities</a:t>
            </a:r>
          </a:p>
        </p:txBody>
      </p:sp>
      <p:sp>
        <p:nvSpPr>
          <p:cNvPr id="3" name="Title 3">
            <a:extLst>
              <a:ext uri="{FF2B5EF4-FFF2-40B4-BE49-F238E27FC236}">
                <a16:creationId xmlns:a16="http://schemas.microsoft.com/office/drawing/2014/main" id="{F757C09C-9D77-7D48-ACA5-19AAE156FEE5}"/>
              </a:ext>
            </a:extLst>
          </p:cNvPr>
          <p:cNvSpPr txBox="1">
            <a:spLocks/>
          </p:cNvSpPr>
          <p:nvPr/>
        </p:nvSpPr>
        <p:spPr>
          <a:xfrm>
            <a:off x="580537" y="1943854"/>
            <a:ext cx="6268822" cy="329512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Projects &amp; Activities: </a:t>
            </a:r>
            <a:r>
              <a:rPr lang="en-US" sz="2000" dirty="0">
                <a:solidFill>
                  <a:srgbClr val="0468B1"/>
                </a:solidFill>
                <a:latin typeface="Proxima Nova"/>
                <a:ea typeface="Helvetica Neue Medium"/>
                <a:cs typeface="Helvetica Neue Medium"/>
                <a:sym typeface="Helvetica Neue Medium"/>
              </a:rPr>
              <a:t>List </a:t>
            </a:r>
            <a:r>
              <a:rPr lang="en-US" sz="2000" kern="1200" dirty="0">
                <a:solidFill>
                  <a:srgbClr val="0468B1"/>
                </a:solidFill>
                <a:latin typeface="Proxima Nova"/>
                <a:ea typeface="Helvetica Neue Medium"/>
                <a:cs typeface="Helvetica Neue Medium"/>
                <a:sym typeface="Helvetica Neue Medium"/>
              </a:rPr>
              <a:t>projects, and the activities under each project, directly in the provided Mapping Matrix tool. </a:t>
            </a:r>
          </a:p>
          <a:p>
            <a:pPr marL="0" lvl="0" indent="0" algn="l" defTabSz="711200">
              <a:lnSpc>
                <a:spcPct val="90000"/>
              </a:lnSpc>
              <a:spcBef>
                <a:spcPct val="0"/>
              </a:spcBef>
              <a:spcAft>
                <a:spcPct val="35000"/>
              </a:spcAft>
              <a:buNone/>
            </a:pPr>
            <a:endParaRPr lang="en-GB" sz="2000" kern="1200" dirty="0">
              <a:solidFill>
                <a:srgbClr val="0468B1"/>
              </a:solidFill>
              <a:latin typeface="Proxima Nova" panose="02000506030000020004" pitchFamily="50" charset="0"/>
            </a:endParaRP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Type, Sector, Entity: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It is essential to list the type of project and activities, the sector and sub-sector impacted, and the primary entity responsible. </a:t>
            </a:r>
            <a:endParaRPr lang="en-US" sz="2000" kern="1200" dirty="0">
              <a:solidFill>
                <a:srgbClr val="0468B1"/>
              </a:solidFill>
              <a:latin typeface="Proxima Nova" panose="02000506030000020004" pitchFamily="50" charset="0"/>
              <a:ea typeface="Helvetica Neue Medium"/>
              <a:cs typeface="Helvetica Neue Medium"/>
              <a:sym typeface="Helvetica Neue Medium"/>
            </a:endParaRPr>
          </a:p>
        </p:txBody>
      </p:sp>
      <p:pic>
        <p:nvPicPr>
          <p:cNvPr id="11" name="Picture 10">
            <a:extLst>
              <a:ext uri="{FF2B5EF4-FFF2-40B4-BE49-F238E27FC236}">
                <a16:creationId xmlns:a16="http://schemas.microsoft.com/office/drawing/2014/main" id="{BAE326E4-812B-9DE7-5521-74C04F84E335}"/>
              </a:ext>
            </a:extLst>
          </p:cNvPr>
          <p:cNvPicPr>
            <a:picLocks noChangeAspect="1"/>
          </p:cNvPicPr>
          <p:nvPr/>
        </p:nvPicPr>
        <p:blipFill>
          <a:blip r:embed="rId3"/>
          <a:stretch>
            <a:fillRect/>
          </a:stretch>
        </p:blipFill>
        <p:spPr>
          <a:xfrm>
            <a:off x="8144088" y="1226369"/>
            <a:ext cx="3406475" cy="2365047"/>
          </a:xfrm>
          <a:prstGeom prst="rect">
            <a:avLst/>
          </a:prstGeom>
          <a:ln>
            <a:solidFill>
              <a:schemeClr val="accent1"/>
            </a:solidFill>
          </a:ln>
        </p:spPr>
      </p:pic>
      <p:pic>
        <p:nvPicPr>
          <p:cNvPr id="13" name="Picture 12">
            <a:extLst>
              <a:ext uri="{FF2B5EF4-FFF2-40B4-BE49-F238E27FC236}">
                <a16:creationId xmlns:a16="http://schemas.microsoft.com/office/drawing/2014/main" id="{000FDF0E-5FC0-3037-53E5-B3B313D991D4}"/>
              </a:ext>
            </a:extLst>
          </p:cNvPr>
          <p:cNvPicPr>
            <a:picLocks noChangeAspect="1"/>
          </p:cNvPicPr>
          <p:nvPr/>
        </p:nvPicPr>
        <p:blipFill>
          <a:blip r:embed="rId4"/>
          <a:stretch>
            <a:fillRect/>
          </a:stretch>
        </p:blipFill>
        <p:spPr>
          <a:xfrm>
            <a:off x="8144088" y="3753497"/>
            <a:ext cx="3368332" cy="2682472"/>
          </a:xfrm>
          <a:prstGeom prst="rect">
            <a:avLst/>
          </a:prstGeom>
          <a:ln>
            <a:solidFill>
              <a:schemeClr val="accent1"/>
            </a:solidFill>
          </a:ln>
        </p:spPr>
      </p:pic>
    </p:spTree>
    <p:extLst>
      <p:ext uri="{BB962C8B-B14F-4D97-AF65-F5344CB8AC3E}">
        <p14:creationId xmlns:p14="http://schemas.microsoft.com/office/powerpoint/2010/main" val="3595634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70193-59D1-1AA1-4E41-DC29197681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FE2DC3-4E5E-151A-3672-57688314DFD0}"/>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917C842-B36D-6ABA-EEDA-B086659D32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19CB1376-4772-9984-151D-E7B228FE2877}"/>
              </a:ext>
            </a:extLst>
          </p:cNvPr>
          <p:cNvSpPr txBox="1">
            <a:spLocks/>
          </p:cNvSpPr>
          <p:nvPr/>
        </p:nvSpPr>
        <p:spPr>
          <a:xfrm>
            <a:off x="309399" y="68043"/>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Step 5: Fill in descriptive information</a:t>
            </a:r>
          </a:p>
        </p:txBody>
      </p:sp>
      <p:sp>
        <p:nvSpPr>
          <p:cNvPr id="3" name="Title 3">
            <a:extLst>
              <a:ext uri="{FF2B5EF4-FFF2-40B4-BE49-F238E27FC236}">
                <a16:creationId xmlns:a16="http://schemas.microsoft.com/office/drawing/2014/main" id="{9159527E-5151-0C96-DA94-DB0878F37750}"/>
              </a:ext>
            </a:extLst>
          </p:cNvPr>
          <p:cNvSpPr txBox="1">
            <a:spLocks/>
          </p:cNvSpPr>
          <p:nvPr/>
        </p:nvSpPr>
        <p:spPr>
          <a:xfrm>
            <a:off x="489952" y="1589339"/>
            <a:ext cx="6268822" cy="48169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711200">
              <a:spcAft>
                <a:spcPct val="35000"/>
              </a:spcAft>
            </a:pPr>
            <a:r>
              <a:rPr lang="en-US" sz="4000" b="1" kern="1200" dirty="0">
                <a:solidFill>
                  <a:srgbClr val="0468B1"/>
                </a:solidFill>
                <a:latin typeface="Proxima Nova"/>
                <a:ea typeface="Helvetica Neue Medium"/>
                <a:cs typeface="Helvetica Neue Medium"/>
                <a:sym typeface="Helvetica Neue Medium"/>
              </a:rPr>
              <a:t>Description: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 short two-sentence description of the objectives of the Actions, </a:t>
            </a:r>
            <a:r>
              <a:rPr lang="en-US" sz="2000" dirty="0" err="1">
                <a:solidFill>
                  <a:srgbClr val="0468B1"/>
                </a:solidFill>
                <a:effectLst/>
                <a:latin typeface="Proxima Nova" panose="02000506030000020004" pitchFamily="50" charset="0"/>
                <a:ea typeface="Aptos" panose="020B0004020202020204" pitchFamily="34" charset="0"/>
                <a:cs typeface="Arial" panose="020B0604020202020204" pitchFamily="34" charset="0"/>
              </a:rPr>
              <a:t>Programmes</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Projects and Activity</a:t>
            </a:r>
            <a:r>
              <a:rPr lang="en-US" sz="2000" dirty="0">
                <a:solidFill>
                  <a:srgbClr val="0468B1"/>
                </a:solidFill>
                <a:latin typeface="Proxima Nova" panose="02000506030000020004" pitchFamily="50" charset="0"/>
                <a:ea typeface="Aptos" panose="020B0004020202020204" pitchFamily="34" charset="0"/>
                <a:cs typeface="Arial" panose="020B0604020202020204" pitchFamily="34" charset="0"/>
              </a:rPr>
              <a:t>.</a:t>
            </a:r>
            <a:r>
              <a:rPr lang="en-US" sz="2000" kern="1200" dirty="0">
                <a:solidFill>
                  <a:srgbClr val="0468B1"/>
                </a:solidFill>
                <a:latin typeface="Proxima Nova" panose="02000506030000020004" pitchFamily="50" charset="0"/>
                <a:ea typeface="Helvetica Neue Medium"/>
                <a:cs typeface="Helvetica Neue Medium"/>
                <a:sym typeface="Helvetica Neue Medium"/>
              </a:rPr>
              <a:t> </a:t>
            </a:r>
          </a:p>
          <a:p>
            <a:pPr marL="0" lvl="0" indent="0" algn="l" defTabSz="711200">
              <a:lnSpc>
                <a:spcPct val="90000"/>
              </a:lnSpc>
              <a:spcBef>
                <a:spcPct val="0"/>
              </a:spcBef>
              <a:spcAft>
                <a:spcPct val="35000"/>
              </a:spcAft>
              <a:buNone/>
            </a:pPr>
            <a:endParaRPr lang="en-GB" sz="2000" kern="1200" dirty="0">
              <a:solidFill>
                <a:srgbClr val="0468B1"/>
              </a:solidFill>
              <a:latin typeface="Proxima Nova" panose="02000506030000020004" pitchFamily="50" charset="0"/>
            </a:endParaRP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Objective: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 short one-line description of the objectives of the Actions, </a:t>
            </a:r>
            <a:r>
              <a:rPr lang="en-US" sz="2000" dirty="0" err="1">
                <a:solidFill>
                  <a:srgbClr val="0468B1"/>
                </a:solidFill>
                <a:effectLst/>
                <a:latin typeface="Proxima Nova" panose="02000506030000020004" pitchFamily="50" charset="0"/>
                <a:ea typeface="Aptos" panose="020B0004020202020204" pitchFamily="34" charset="0"/>
                <a:cs typeface="Arial" panose="020B0604020202020204" pitchFamily="34" charset="0"/>
              </a:rPr>
              <a:t>Programmes</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Projects and Activity</a:t>
            </a:r>
            <a:r>
              <a:rPr lang="en-US" sz="2000" dirty="0">
                <a:solidFill>
                  <a:srgbClr val="0468B1"/>
                </a:solidFill>
                <a:latin typeface="Proxima Nova" panose="02000506030000020004" pitchFamily="50" charset="0"/>
                <a:ea typeface="Aptos" panose="020B0004020202020204" pitchFamily="34" charset="0"/>
                <a:cs typeface="Arial" panose="020B0604020202020204" pitchFamily="34" charset="0"/>
              </a:rPr>
              <a:t>.</a:t>
            </a:r>
            <a:endPar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marL="0" lvl="0" indent="0" algn="l" defTabSz="711200">
              <a:lnSpc>
                <a:spcPct val="90000"/>
              </a:lnSpc>
              <a:spcBef>
                <a:spcPct val="0"/>
              </a:spcBef>
              <a:spcAft>
                <a:spcPct val="35000"/>
              </a:spcAft>
              <a:buNone/>
            </a:pPr>
            <a:endParaRPr lang="en-US" sz="1800" kern="1200" dirty="0">
              <a:solidFill>
                <a:srgbClr val="0468B1"/>
              </a:solidFill>
              <a:latin typeface="Verdana" panose="020B0604030504040204" pitchFamily="34" charset="0"/>
              <a:ea typeface="Helvetica Neue Medium"/>
              <a:cs typeface="Arial" panose="020B0604020202020204" pitchFamily="34" charset="0"/>
              <a:sym typeface="Helvetica Neue Medium"/>
            </a:endParaRPr>
          </a:p>
          <a:p>
            <a:pPr algn="l" defTabSz="711200">
              <a:spcAft>
                <a:spcPct val="35000"/>
              </a:spcAft>
            </a:pPr>
            <a:r>
              <a:rPr lang="en-GB" sz="4400" b="1" kern="1200" dirty="0">
                <a:solidFill>
                  <a:srgbClr val="0468B1"/>
                </a:solidFill>
                <a:latin typeface="Proxima Nova"/>
                <a:ea typeface="Helvetica Neue Medium"/>
                <a:cs typeface="Helvetica Neue Medium"/>
                <a:sym typeface="Helvetica Neue Medium"/>
              </a:rPr>
              <a:t>Status: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Indicate </a:t>
            </a:r>
            <a:r>
              <a:rPr lang="en-US" sz="2000" dirty="0">
                <a:solidFill>
                  <a:srgbClr val="0468B1"/>
                </a:solidFill>
                <a:latin typeface="Proxima Nova" panose="02000506030000020004" pitchFamily="50" charset="0"/>
                <a:ea typeface="Aptos" panose="020B0004020202020204" pitchFamily="34" charset="0"/>
                <a:cs typeface="Arial" panose="020B0604020202020204" pitchFamily="34" charset="0"/>
              </a:rPr>
              <a:t>the status of the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Actions, </a:t>
            </a:r>
            <a:r>
              <a:rPr lang="en-US" sz="2000" dirty="0" err="1">
                <a:solidFill>
                  <a:srgbClr val="0468B1"/>
                </a:solidFill>
                <a:effectLst/>
                <a:latin typeface="Proxima Nova" panose="02000506030000020004" pitchFamily="50" charset="0"/>
                <a:ea typeface="Aptos" panose="020B0004020202020204" pitchFamily="34" charset="0"/>
                <a:cs typeface="Arial" panose="020B0604020202020204" pitchFamily="34" charset="0"/>
              </a:rPr>
              <a:t>Programmes</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Projects and Activity </a:t>
            </a:r>
            <a:r>
              <a:rPr lang="en-US" sz="2000" dirty="0">
                <a:solidFill>
                  <a:srgbClr val="0468B1"/>
                </a:solidFill>
                <a:latin typeface="Proxima Nova" panose="02000506030000020004" pitchFamily="50" charset="0"/>
                <a:ea typeface="Aptos" panose="020B0004020202020204" pitchFamily="34" charset="0"/>
                <a:cs typeface="Arial" panose="020B0604020202020204" pitchFamily="34" charset="0"/>
              </a:rPr>
              <a:t>as Completed, On-going, or Planned</a:t>
            </a:r>
            <a:endParaRPr lang="en-US" sz="2000" kern="1200" dirty="0">
              <a:solidFill>
                <a:srgbClr val="0468B1"/>
              </a:solidFill>
              <a:latin typeface="Proxima Nova" panose="02000506030000020004" pitchFamily="50" charset="0"/>
              <a:ea typeface="Helvetica Neue Medium"/>
              <a:cs typeface="Helvetica Neue Medium"/>
              <a:sym typeface="Helvetica Neue Medium"/>
            </a:endParaRPr>
          </a:p>
          <a:p>
            <a:pPr marL="0" lvl="0" indent="0" algn="l" defTabSz="711200">
              <a:lnSpc>
                <a:spcPct val="90000"/>
              </a:lnSpc>
              <a:spcBef>
                <a:spcPct val="0"/>
              </a:spcBef>
              <a:spcAft>
                <a:spcPct val="35000"/>
              </a:spcAft>
              <a:buNone/>
            </a:pPr>
            <a:endParaRPr lang="en-US" sz="2000" kern="1200" dirty="0">
              <a:solidFill>
                <a:srgbClr val="0468B1"/>
              </a:solidFill>
              <a:latin typeface="Proxima Nova"/>
              <a:ea typeface="Helvetica Neue Medium"/>
              <a:cs typeface="Helvetica Neue Medium"/>
              <a:sym typeface="Helvetica Neue Medium"/>
            </a:endParaRPr>
          </a:p>
        </p:txBody>
      </p:sp>
      <p:pic>
        <p:nvPicPr>
          <p:cNvPr id="5" name="Picture 4">
            <a:extLst>
              <a:ext uri="{FF2B5EF4-FFF2-40B4-BE49-F238E27FC236}">
                <a16:creationId xmlns:a16="http://schemas.microsoft.com/office/drawing/2014/main" id="{64437AE4-122C-6047-4947-489ACA9A19ED}"/>
              </a:ext>
            </a:extLst>
          </p:cNvPr>
          <p:cNvPicPr>
            <a:picLocks noChangeAspect="1"/>
          </p:cNvPicPr>
          <p:nvPr/>
        </p:nvPicPr>
        <p:blipFill>
          <a:blip r:embed="rId3"/>
          <a:stretch>
            <a:fillRect/>
          </a:stretch>
        </p:blipFill>
        <p:spPr>
          <a:xfrm>
            <a:off x="6898454" y="2250499"/>
            <a:ext cx="5112520" cy="2988478"/>
          </a:xfrm>
          <a:prstGeom prst="rect">
            <a:avLst/>
          </a:prstGeom>
        </p:spPr>
      </p:pic>
    </p:spTree>
    <p:extLst>
      <p:ext uri="{BB962C8B-B14F-4D97-AF65-F5344CB8AC3E}">
        <p14:creationId xmlns:p14="http://schemas.microsoft.com/office/powerpoint/2010/main" val="2260158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D967F-94C7-C672-5B9F-6B4BC27AF62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403D3C1-E55D-65D8-EE1D-35AC99CF7E23}"/>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14F8916-8C9F-D9C2-8346-3B2F7FA87C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F9F4FC75-F26E-A5A8-BC5E-B73C10829453}"/>
              </a:ext>
            </a:extLst>
          </p:cNvPr>
          <p:cNvSpPr txBox="1">
            <a:spLocks/>
          </p:cNvSpPr>
          <p:nvPr/>
        </p:nvSpPr>
        <p:spPr>
          <a:xfrm>
            <a:off x="309399" y="68043"/>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Step 6: Quality Check</a:t>
            </a:r>
          </a:p>
        </p:txBody>
      </p:sp>
      <p:sp>
        <p:nvSpPr>
          <p:cNvPr id="3" name="Title 3">
            <a:extLst>
              <a:ext uri="{FF2B5EF4-FFF2-40B4-BE49-F238E27FC236}">
                <a16:creationId xmlns:a16="http://schemas.microsoft.com/office/drawing/2014/main" id="{8FC5084C-3B21-0DC2-3CCF-275D56DBDA6E}"/>
              </a:ext>
            </a:extLst>
          </p:cNvPr>
          <p:cNvSpPr txBox="1">
            <a:spLocks/>
          </p:cNvSpPr>
          <p:nvPr/>
        </p:nvSpPr>
        <p:spPr>
          <a:xfrm>
            <a:off x="646676" y="2324413"/>
            <a:ext cx="7580824" cy="22091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Quality Check (validation): </a:t>
            </a:r>
          </a:p>
          <a:p>
            <a:pPr marL="0" lvl="0" indent="0" algn="l" defTabSz="711200">
              <a:lnSpc>
                <a:spcPct val="90000"/>
              </a:lnSpc>
              <a:spcBef>
                <a:spcPct val="0"/>
              </a:spcBef>
              <a:spcAft>
                <a:spcPct val="35000"/>
              </a:spcAft>
              <a:buNone/>
            </a:pPr>
            <a:r>
              <a:rPr lang="en-US" sz="2000" dirty="0">
                <a:solidFill>
                  <a:srgbClr val="0468B1"/>
                </a:solidFill>
                <a:latin typeface="Proxima Nova"/>
                <a:ea typeface="Helvetica Neue Medium"/>
                <a:cs typeface="Helvetica Neue Medium"/>
                <a:sym typeface="Helvetica Neue Medium"/>
              </a:rPr>
              <a:t>It is proposed that one person from the working group (or two) be nominated to perform a quality check of the information inputted into the provided Mapping Matrix tool.  This person(s) will hold the combined draft and final mapping versions of the tool.</a:t>
            </a:r>
            <a:endParaRPr lang="en-GB" sz="2000" kern="1200" dirty="0">
              <a:solidFill>
                <a:srgbClr val="0468B1"/>
              </a:solidFill>
              <a:latin typeface="Proxima Nova" panose="02000506030000020004" pitchFamily="50" charset="0"/>
            </a:endParaRPr>
          </a:p>
        </p:txBody>
      </p:sp>
      <p:pic>
        <p:nvPicPr>
          <p:cNvPr id="5" name="Graphic 4" descr="Checkbox Checked with solid fill">
            <a:extLst>
              <a:ext uri="{FF2B5EF4-FFF2-40B4-BE49-F238E27FC236}">
                <a16:creationId xmlns:a16="http://schemas.microsoft.com/office/drawing/2014/main" id="{D6E71825-0954-BF30-F5C8-9AD1FB0BDF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1052" y="2421526"/>
            <a:ext cx="2555872" cy="2555872"/>
          </a:xfrm>
          <a:prstGeom prst="rect">
            <a:avLst/>
          </a:prstGeom>
        </p:spPr>
      </p:pic>
    </p:spTree>
    <p:extLst>
      <p:ext uri="{BB962C8B-B14F-4D97-AF65-F5344CB8AC3E}">
        <p14:creationId xmlns:p14="http://schemas.microsoft.com/office/powerpoint/2010/main" val="3333311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34AB5-046D-E5CC-74C4-B6BDEBE6AC5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FAF0D52-46ED-3782-FDDA-BE983C595EB3}"/>
              </a:ext>
            </a:extLst>
          </p:cNvPr>
          <p:cNvSpPr/>
          <p:nvPr/>
        </p:nvSpPr>
        <p:spPr>
          <a:xfrm>
            <a:off x="3317823" y="681011"/>
            <a:ext cx="8874177" cy="5562600"/>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9C87898-C41B-CA28-10F3-6666F83280AA}"/>
              </a:ext>
            </a:extLst>
          </p:cNvPr>
          <p:cNvPicPr>
            <a:picLocks noChangeAspect="1"/>
          </p:cNvPicPr>
          <p:nvPr/>
        </p:nvPicPr>
        <p:blipFill>
          <a:blip r:embed="rId3" cstate="print">
            <a:extLst>
              <a:ext uri="{28A0092B-C50C-407E-A947-70E740481C1C}">
                <a14:useLocalDpi xmlns:a14="http://schemas.microsoft.com/office/drawing/2010/main" val="0"/>
              </a:ext>
            </a:extLst>
          </a:blip>
          <a:srcRect l="12735" r="12735"/>
          <a:stretch/>
        </p:blipFill>
        <p:spPr>
          <a:xfrm rot="5400000">
            <a:off x="822645" y="1872314"/>
            <a:ext cx="3928304" cy="3113372"/>
          </a:xfrm>
          <a:prstGeom prst="ellipse">
            <a:avLst/>
          </a:prstGeom>
          <a:ln>
            <a:noFill/>
          </a:ln>
          <a:effectLst>
            <a:outerShdw blurRad="50800" dist="50800" sx="1000" sy="1000" algn="ctr" rotWithShape="0">
              <a:srgbClr val="000000"/>
            </a:outerShdw>
            <a:softEdge rad="0"/>
          </a:effectLst>
        </p:spPr>
      </p:pic>
      <p:sp>
        <p:nvSpPr>
          <p:cNvPr id="8" name="Title 3">
            <a:extLst>
              <a:ext uri="{FF2B5EF4-FFF2-40B4-BE49-F238E27FC236}">
                <a16:creationId xmlns:a16="http://schemas.microsoft.com/office/drawing/2014/main" id="{AE24002F-D05E-B695-1D77-0979D96B8654}"/>
              </a:ext>
            </a:extLst>
          </p:cNvPr>
          <p:cNvSpPr txBox="1">
            <a:spLocks/>
          </p:cNvSpPr>
          <p:nvPr/>
        </p:nvSpPr>
        <p:spPr>
          <a:xfrm>
            <a:off x="44644" y="-276610"/>
            <a:ext cx="11105420"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200" dirty="0">
                <a:solidFill>
                  <a:srgbClr val="008F00"/>
                </a:solidFill>
                <a:latin typeface="Montserrat SemiBold"/>
                <a:ea typeface="+mj-lt"/>
                <a:cs typeface="+mj-lt"/>
              </a:rPr>
              <a:t>4. Climate Change Transparency Information Flows</a:t>
            </a:r>
            <a:endParaRPr lang="en-US" sz="2000" dirty="0">
              <a:solidFill>
                <a:srgbClr val="008F00"/>
              </a:solidFill>
              <a:latin typeface="Montserrat SemiBold"/>
            </a:endParaRPr>
          </a:p>
        </p:txBody>
      </p:sp>
      <p:sp>
        <p:nvSpPr>
          <p:cNvPr id="12" name="TextBox 11">
            <a:extLst>
              <a:ext uri="{FF2B5EF4-FFF2-40B4-BE49-F238E27FC236}">
                <a16:creationId xmlns:a16="http://schemas.microsoft.com/office/drawing/2014/main" id="{74D24069-C851-73AE-6883-6AF911196F8E}"/>
              </a:ext>
            </a:extLst>
          </p:cNvPr>
          <p:cNvSpPr txBox="1"/>
          <p:nvPr/>
        </p:nvSpPr>
        <p:spPr>
          <a:xfrm>
            <a:off x="8156081" y="6453456"/>
            <a:ext cx="3945835" cy="253916"/>
          </a:xfrm>
          <a:prstGeom prst="rect">
            <a:avLst/>
          </a:prstGeom>
          <a:noFill/>
        </p:spPr>
        <p:txBody>
          <a:bodyPr wrap="square" rtlCol="0">
            <a:spAutoFit/>
          </a:bodyPr>
          <a:lstStyle/>
          <a:p>
            <a:pPr algn="r"/>
            <a:r>
              <a:rPr lang="en-US" sz="1050" dirty="0">
                <a:solidFill>
                  <a:srgbClr val="0468B1"/>
                </a:solidFill>
              </a:rPr>
              <a:t>UNITED NATIONS DEVELOPMENT PROGRAMME</a:t>
            </a:r>
          </a:p>
        </p:txBody>
      </p:sp>
      <p:pic>
        <p:nvPicPr>
          <p:cNvPr id="14" name="Picture 13">
            <a:extLst>
              <a:ext uri="{FF2B5EF4-FFF2-40B4-BE49-F238E27FC236}">
                <a16:creationId xmlns:a16="http://schemas.microsoft.com/office/drawing/2014/main" id="{532C6F11-B5B7-D515-8885-79F4914BE8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pic>
        <p:nvPicPr>
          <p:cNvPr id="10" name="Picture 9">
            <a:extLst>
              <a:ext uri="{FF2B5EF4-FFF2-40B4-BE49-F238E27FC236}">
                <a16:creationId xmlns:a16="http://schemas.microsoft.com/office/drawing/2014/main" id="{A55B8FB6-29E1-3276-A2C1-099112BC44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89" y="1133359"/>
            <a:ext cx="2270759" cy="1707813"/>
          </a:xfrm>
          <a:prstGeom prst="rect">
            <a:avLst/>
          </a:prstGeom>
        </p:spPr>
      </p:pic>
      <p:pic>
        <p:nvPicPr>
          <p:cNvPr id="6" name="Picture 5">
            <a:extLst>
              <a:ext uri="{FF2B5EF4-FFF2-40B4-BE49-F238E27FC236}">
                <a16:creationId xmlns:a16="http://schemas.microsoft.com/office/drawing/2014/main" id="{654696FD-F755-1962-6C62-169145518B4A}"/>
              </a:ext>
            </a:extLst>
          </p:cNvPr>
          <p:cNvPicPr>
            <a:picLocks noChangeAspect="1"/>
          </p:cNvPicPr>
          <p:nvPr/>
        </p:nvPicPr>
        <p:blipFill>
          <a:blip r:embed="rId6"/>
          <a:stretch>
            <a:fillRect/>
          </a:stretch>
        </p:blipFill>
        <p:spPr>
          <a:xfrm>
            <a:off x="5792805" y="2183070"/>
            <a:ext cx="6145454" cy="3799756"/>
          </a:xfrm>
          <a:prstGeom prst="rect">
            <a:avLst/>
          </a:prstGeom>
        </p:spPr>
      </p:pic>
      <p:sp>
        <p:nvSpPr>
          <p:cNvPr id="11" name="TextBox 10">
            <a:extLst>
              <a:ext uri="{FF2B5EF4-FFF2-40B4-BE49-F238E27FC236}">
                <a16:creationId xmlns:a16="http://schemas.microsoft.com/office/drawing/2014/main" id="{EEA26811-42D0-F5FA-F230-9DB0472D602E}"/>
              </a:ext>
            </a:extLst>
          </p:cNvPr>
          <p:cNvSpPr txBox="1"/>
          <p:nvPr/>
        </p:nvSpPr>
        <p:spPr>
          <a:xfrm>
            <a:off x="5783119" y="1655806"/>
            <a:ext cx="6155140" cy="523220"/>
          </a:xfrm>
          <a:prstGeom prst="rect">
            <a:avLst/>
          </a:prstGeom>
          <a:noFill/>
        </p:spPr>
        <p:txBody>
          <a:bodyPr wrap="square">
            <a:spAutoFit/>
          </a:bodyPr>
          <a:lstStyle/>
          <a:p>
            <a:pPr algn="l" defTabSz="711200">
              <a:spcAft>
                <a:spcPct val="35000"/>
              </a:spcAft>
            </a:pPr>
            <a:r>
              <a:rPr lang="en-US" sz="2800" b="1"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Two categories of information</a:t>
            </a:r>
            <a:endParaRPr lang="en-US" sz="2800" b="1" kern="1200" dirty="0">
              <a:solidFill>
                <a:srgbClr val="0468B1"/>
              </a:solidFill>
              <a:latin typeface="Proxima Nova" panose="02000506030000020004" pitchFamily="50" charset="0"/>
              <a:ea typeface="Helvetica Neue Medium"/>
              <a:cs typeface="Helvetica Neue Medium"/>
              <a:sym typeface="Helvetica Neue Medium"/>
            </a:endParaRPr>
          </a:p>
        </p:txBody>
      </p:sp>
    </p:spTree>
    <p:extLst>
      <p:ext uri="{BB962C8B-B14F-4D97-AF65-F5344CB8AC3E}">
        <p14:creationId xmlns:p14="http://schemas.microsoft.com/office/powerpoint/2010/main" val="2701769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49908-94CA-20C2-8833-BAE0DFF3F5C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A8DB274-D008-E6CD-2B51-22E16F800F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E9480292-AF61-0632-60B4-8BF9133F5760}"/>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Mapping Programmatic Information </a:t>
            </a:r>
            <a:endParaRPr lang="en-US" sz="2000" dirty="0">
              <a:solidFill>
                <a:srgbClr val="008F00"/>
              </a:solidFill>
              <a:latin typeface="Montserrat SemiBold"/>
            </a:endParaRPr>
          </a:p>
        </p:txBody>
      </p:sp>
      <p:sp>
        <p:nvSpPr>
          <p:cNvPr id="2" name="Rectangle 1">
            <a:extLst>
              <a:ext uri="{FF2B5EF4-FFF2-40B4-BE49-F238E27FC236}">
                <a16:creationId xmlns:a16="http://schemas.microsoft.com/office/drawing/2014/main" id="{A5739597-82CD-0CFD-04E5-3A06903AB8E0}"/>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084688A-CF87-FD7C-88E3-701B6DC8394D}"/>
              </a:ext>
            </a:extLst>
          </p:cNvPr>
          <p:cNvPicPr>
            <a:picLocks noChangeAspect="1"/>
          </p:cNvPicPr>
          <p:nvPr/>
        </p:nvPicPr>
        <p:blipFill>
          <a:blip r:embed="rId3"/>
          <a:stretch>
            <a:fillRect/>
          </a:stretch>
        </p:blipFill>
        <p:spPr>
          <a:xfrm>
            <a:off x="1551837" y="1989227"/>
            <a:ext cx="9088326" cy="3770128"/>
          </a:xfrm>
          <a:prstGeom prst="rect">
            <a:avLst/>
          </a:prstGeom>
        </p:spPr>
      </p:pic>
    </p:spTree>
    <p:extLst>
      <p:ext uri="{BB962C8B-B14F-4D97-AF65-F5344CB8AC3E}">
        <p14:creationId xmlns:p14="http://schemas.microsoft.com/office/powerpoint/2010/main" val="314377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1F8BF-25DC-97DA-65F6-1509C748DE5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F08790C-1DD4-5BE3-640A-EEFB4573D8AC}"/>
              </a:ext>
            </a:extLst>
          </p:cNvPr>
          <p:cNvSpPr/>
          <p:nvPr/>
        </p:nvSpPr>
        <p:spPr>
          <a:xfrm>
            <a:off x="9846" y="647700"/>
            <a:ext cx="8874177" cy="5562600"/>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3">
            <a:extLst>
              <a:ext uri="{FF2B5EF4-FFF2-40B4-BE49-F238E27FC236}">
                <a16:creationId xmlns:a16="http://schemas.microsoft.com/office/drawing/2014/main" id="{3088900A-2BC2-ADD5-1492-46712A026A6F}"/>
              </a:ext>
            </a:extLst>
          </p:cNvPr>
          <p:cNvSpPr txBox="1">
            <a:spLocks/>
          </p:cNvSpPr>
          <p:nvPr/>
        </p:nvSpPr>
        <p:spPr>
          <a:xfrm>
            <a:off x="332001" y="2401722"/>
            <a:ext cx="10591800" cy="45776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lnSpc>
                <a:spcPct val="100000"/>
              </a:lnSpc>
              <a:spcAft>
                <a:spcPts val="1800"/>
              </a:spcAft>
            </a:pPr>
            <a:r>
              <a:rPr lang="en-US" sz="2000" b="1" dirty="0">
                <a:solidFill>
                  <a:srgbClr val="0468B1"/>
                </a:solidFill>
                <a:latin typeface="Proxima Nova" panose="02000506030000020004" pitchFamily="50" charset="0"/>
                <a:ea typeface="+mj-lt"/>
                <a:cs typeface="+mj-lt"/>
              </a:rPr>
              <a:t>What this training includes</a:t>
            </a:r>
            <a:r>
              <a:rPr lang="en-US" sz="2000" dirty="0">
                <a:solidFill>
                  <a:srgbClr val="0468B1"/>
                </a:solidFill>
                <a:latin typeface="Proxima Nova" panose="02000506030000020004" pitchFamily="50" charset="0"/>
                <a:ea typeface="+mj-lt"/>
                <a:cs typeface="+mj-lt"/>
              </a:rPr>
              <a:t>:</a:t>
            </a:r>
          </a:p>
          <a:p>
            <a:pPr marL="457200" indent="-457200" algn="l" defTabSz="630936">
              <a:lnSpc>
                <a:spcPct val="100000"/>
              </a:lnSpc>
              <a:spcAft>
                <a:spcPts val="1800"/>
              </a:spcAft>
              <a:buFont typeface="+mj-lt"/>
              <a:buAutoNum type="arabicPeriod"/>
            </a:pPr>
            <a:r>
              <a:rPr lang="en-US" sz="2000" dirty="0">
                <a:solidFill>
                  <a:srgbClr val="0468B1"/>
                </a:solidFill>
                <a:latin typeface="Proxima Nova" panose="02000506030000020004" pitchFamily="50" charset="0"/>
                <a:ea typeface="+mj-lt"/>
                <a:cs typeface="+mj-lt"/>
              </a:rPr>
              <a:t>About This Training</a:t>
            </a:r>
          </a:p>
          <a:p>
            <a:pPr marL="457200" indent="-457200" algn="l" defTabSz="630936">
              <a:lnSpc>
                <a:spcPct val="100000"/>
              </a:lnSpc>
              <a:spcAft>
                <a:spcPts val="1800"/>
              </a:spcAft>
              <a:buFont typeface="+mj-lt"/>
              <a:buAutoNum type="arabicPeriod"/>
            </a:pPr>
            <a:r>
              <a:rPr lang="en-US" sz="2000" dirty="0">
                <a:solidFill>
                  <a:srgbClr val="0468B1"/>
                </a:solidFill>
                <a:latin typeface="Proxima Nova" panose="02000506030000020004" pitchFamily="50" charset="0"/>
                <a:ea typeface="+mj-lt"/>
                <a:cs typeface="+mj-lt"/>
              </a:rPr>
              <a:t>Introduction to the Information Structure of </a:t>
            </a:r>
            <a:r>
              <a:rPr lang="en-US" sz="2000" dirty="0" err="1">
                <a:solidFill>
                  <a:srgbClr val="0468B1"/>
                </a:solidFill>
                <a:latin typeface="Proxima Nova" panose="02000506030000020004" pitchFamily="50" charset="0"/>
                <a:ea typeface="+mj-lt"/>
                <a:cs typeface="+mj-lt"/>
              </a:rPr>
              <a:t>NCTP</a:t>
            </a:r>
            <a:endParaRPr lang="en-US" sz="2000" dirty="0">
              <a:solidFill>
                <a:srgbClr val="0468B1"/>
              </a:solidFill>
              <a:latin typeface="Proxima Nova" panose="02000506030000020004" pitchFamily="50" charset="0"/>
              <a:ea typeface="+mj-lt"/>
              <a:cs typeface="+mj-lt"/>
            </a:endParaRPr>
          </a:p>
          <a:p>
            <a:pPr marL="457200" indent="-457200" algn="l" defTabSz="630936">
              <a:lnSpc>
                <a:spcPct val="100000"/>
              </a:lnSpc>
              <a:spcAft>
                <a:spcPts val="1800"/>
              </a:spcAft>
              <a:buFont typeface="+mj-lt"/>
              <a:buAutoNum type="arabicPeriod"/>
            </a:pPr>
            <a:r>
              <a:rPr lang="en-US" sz="2000" dirty="0">
                <a:solidFill>
                  <a:srgbClr val="0468B1"/>
                </a:solidFill>
                <a:latin typeface="Proxima Nova" panose="02000506030000020004" pitchFamily="50" charset="0"/>
                <a:ea typeface="+mj-lt"/>
                <a:cs typeface="+mj-lt"/>
              </a:rPr>
              <a:t>Mapping National Climate Change Information</a:t>
            </a:r>
          </a:p>
          <a:p>
            <a:pPr marL="457200" indent="-457200" algn="l" defTabSz="630936">
              <a:lnSpc>
                <a:spcPct val="100000"/>
              </a:lnSpc>
              <a:spcAft>
                <a:spcPts val="1800"/>
              </a:spcAft>
              <a:buFont typeface="+mj-lt"/>
              <a:buAutoNum type="arabicPeriod"/>
            </a:pPr>
            <a:r>
              <a:rPr lang="en-US" sz="2000" dirty="0">
                <a:solidFill>
                  <a:srgbClr val="0468B1"/>
                </a:solidFill>
                <a:latin typeface="Proxima Nova" panose="02000506030000020004" pitchFamily="50" charset="0"/>
                <a:ea typeface="+mj-lt"/>
                <a:cs typeface="+mj-lt"/>
              </a:rPr>
              <a:t>Climate Change Transparency Information Flows</a:t>
            </a:r>
          </a:p>
          <a:p>
            <a:pPr algn="l" defTabSz="630936">
              <a:lnSpc>
                <a:spcPct val="100000"/>
              </a:lnSpc>
              <a:spcAft>
                <a:spcPts val="1800"/>
              </a:spcAft>
            </a:pPr>
            <a:r>
              <a:rPr lang="en-US" sz="2000" dirty="0">
                <a:solidFill>
                  <a:srgbClr val="0468B1"/>
                </a:solidFill>
                <a:latin typeface="Proxima Nova" panose="02000506030000020004" pitchFamily="50" charset="0"/>
                <a:ea typeface="+mj-lt"/>
                <a:cs typeface="+mj-lt"/>
              </a:rPr>
              <a:t> 		- Programmatic Information</a:t>
            </a:r>
          </a:p>
          <a:p>
            <a:pPr algn="l" defTabSz="630936">
              <a:lnSpc>
                <a:spcPct val="100000"/>
              </a:lnSpc>
              <a:spcAft>
                <a:spcPts val="1800"/>
              </a:spcAft>
            </a:pPr>
            <a:r>
              <a:rPr lang="en-US" sz="2000" dirty="0">
                <a:solidFill>
                  <a:srgbClr val="0468B1"/>
                </a:solidFill>
                <a:latin typeface="Proxima Nova" panose="02000506030000020004" pitchFamily="50" charset="0"/>
                <a:ea typeface="+mj-lt"/>
                <a:cs typeface="+mj-lt"/>
              </a:rPr>
              <a:t>		- Impact Information </a:t>
            </a:r>
          </a:p>
          <a:p>
            <a:pPr algn="l" defTabSz="630936">
              <a:lnSpc>
                <a:spcPct val="100000"/>
              </a:lnSpc>
              <a:spcAft>
                <a:spcPts val="1800"/>
              </a:spcAft>
            </a:pPr>
            <a:r>
              <a:rPr lang="en-US" sz="2000" dirty="0">
                <a:solidFill>
                  <a:srgbClr val="0468B1"/>
                </a:solidFill>
                <a:latin typeface="Proxima Nova" panose="02000506030000020004" pitchFamily="50" charset="0"/>
                <a:ea typeface="+mj-lt"/>
                <a:cs typeface="+mj-lt"/>
              </a:rPr>
              <a:t>		- Advanced Impact Information Screening</a:t>
            </a:r>
          </a:p>
          <a:p>
            <a:pPr marL="457200" indent="-457200" algn="l" defTabSz="630936">
              <a:lnSpc>
                <a:spcPct val="100000"/>
              </a:lnSpc>
              <a:spcAft>
                <a:spcPts val="1800"/>
              </a:spcAft>
              <a:buFont typeface="+mj-lt"/>
              <a:buAutoNum type="arabicPeriod" startAt="5"/>
            </a:pPr>
            <a:r>
              <a:rPr lang="en-US" sz="2000" dirty="0">
                <a:solidFill>
                  <a:srgbClr val="0468B1"/>
                </a:solidFill>
                <a:latin typeface="Proxima Nova" panose="02000506030000020004" pitchFamily="50" charset="0"/>
                <a:ea typeface="+mj-lt"/>
                <a:cs typeface="+mj-lt"/>
              </a:rPr>
              <a:t>Insights for Some Sectors</a:t>
            </a:r>
          </a:p>
          <a:p>
            <a:pPr marL="457200" indent="-457200" algn="l" defTabSz="630936">
              <a:lnSpc>
                <a:spcPct val="100000"/>
              </a:lnSpc>
              <a:spcAft>
                <a:spcPts val="1800"/>
              </a:spcAft>
              <a:buFont typeface="+mj-lt"/>
              <a:buAutoNum type="arabicPeriod" startAt="5"/>
            </a:pPr>
            <a:r>
              <a:rPr lang="en-US" sz="2000" dirty="0">
                <a:solidFill>
                  <a:srgbClr val="0468B1"/>
                </a:solidFill>
                <a:latin typeface="Proxima Nova" panose="02000506030000020004" pitchFamily="50" charset="0"/>
                <a:ea typeface="+mj-lt"/>
                <a:cs typeface="+mj-lt"/>
              </a:rPr>
              <a:t>Other Useful Resources</a:t>
            </a:r>
          </a:p>
          <a:p>
            <a:pPr marL="457200" indent="-457200" algn="l" defTabSz="630936">
              <a:lnSpc>
                <a:spcPct val="100000"/>
              </a:lnSpc>
              <a:spcAft>
                <a:spcPts val="600"/>
              </a:spcAft>
              <a:buFont typeface="Wingdings" panose="05000000000000000000" pitchFamily="2" charset="2"/>
              <a:buChar char="ü"/>
            </a:pPr>
            <a:endParaRPr lang="en-US" sz="2000" dirty="0">
              <a:solidFill>
                <a:srgbClr val="0468B1"/>
              </a:solidFill>
              <a:latin typeface="Proxima Nova" panose="02000506030000020004" pitchFamily="50" charset="0"/>
              <a:ea typeface="+mj-lt"/>
              <a:cs typeface="+mj-lt"/>
            </a:endParaRPr>
          </a:p>
          <a:p>
            <a:pPr algn="l" defTabSz="630936"/>
            <a:endParaRPr lang="en-US" sz="2400" b="1" dirty="0">
              <a:solidFill>
                <a:srgbClr val="0468B1"/>
              </a:solidFill>
              <a:latin typeface="Montserrat SemiBold"/>
            </a:endParaRPr>
          </a:p>
        </p:txBody>
      </p:sp>
      <p:sp>
        <p:nvSpPr>
          <p:cNvPr id="12" name="TextBox 11">
            <a:extLst>
              <a:ext uri="{FF2B5EF4-FFF2-40B4-BE49-F238E27FC236}">
                <a16:creationId xmlns:a16="http://schemas.microsoft.com/office/drawing/2014/main" id="{CE799220-6BF6-6C11-B434-2FD473DE5348}"/>
              </a:ext>
            </a:extLst>
          </p:cNvPr>
          <p:cNvSpPr txBox="1"/>
          <p:nvPr/>
        </p:nvSpPr>
        <p:spPr>
          <a:xfrm>
            <a:off x="8156081" y="6453456"/>
            <a:ext cx="3945835" cy="253916"/>
          </a:xfrm>
          <a:prstGeom prst="rect">
            <a:avLst/>
          </a:prstGeom>
          <a:noFill/>
        </p:spPr>
        <p:txBody>
          <a:bodyPr wrap="square" rtlCol="0">
            <a:spAutoFit/>
          </a:bodyPr>
          <a:lstStyle/>
          <a:p>
            <a:pPr algn="r"/>
            <a:r>
              <a:rPr lang="en-US" sz="1050" dirty="0">
                <a:solidFill>
                  <a:srgbClr val="0468B1"/>
                </a:solidFill>
              </a:rPr>
              <a:t>UNITED NATIONS DEVELOPMENT PROGRAMME</a:t>
            </a:r>
          </a:p>
        </p:txBody>
      </p:sp>
      <p:pic>
        <p:nvPicPr>
          <p:cNvPr id="14" name="Picture 13">
            <a:extLst>
              <a:ext uri="{FF2B5EF4-FFF2-40B4-BE49-F238E27FC236}">
                <a16:creationId xmlns:a16="http://schemas.microsoft.com/office/drawing/2014/main" id="{281607CF-8EAF-F30F-E9DF-E05E4B4763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2" name="TextBox 1">
            <a:extLst>
              <a:ext uri="{FF2B5EF4-FFF2-40B4-BE49-F238E27FC236}">
                <a16:creationId xmlns:a16="http://schemas.microsoft.com/office/drawing/2014/main" id="{1D043903-80CD-6732-CF5B-2097CAE91B61}"/>
              </a:ext>
            </a:extLst>
          </p:cNvPr>
          <p:cNvSpPr txBox="1"/>
          <p:nvPr/>
        </p:nvSpPr>
        <p:spPr>
          <a:xfrm>
            <a:off x="11787439" y="544562"/>
            <a:ext cx="6096000" cy="64633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endParaRPr lang="en-IN" sz="1800" dirty="0">
              <a:solidFill>
                <a:srgbClr val="113E14"/>
              </a:solidFill>
              <a:latin typeface="Montserrat" pitchFamily="2" charset="77"/>
            </a:endParaRPr>
          </a:p>
          <a:p>
            <a:pPr marL="285750" indent="-285750">
              <a:buFont typeface="Arial" panose="020B0604020202020204" pitchFamily="34" charset="0"/>
              <a:buChar char="•"/>
            </a:pPr>
            <a:endParaRPr lang="en-IN" sz="1800" dirty="0">
              <a:solidFill>
                <a:srgbClr val="113E14"/>
              </a:solidFill>
              <a:latin typeface="Montserrat" pitchFamily="2" charset="77"/>
            </a:endParaRPr>
          </a:p>
        </p:txBody>
      </p:sp>
      <p:pic>
        <p:nvPicPr>
          <p:cNvPr id="7" name="Picture 6" descr="A screenshot of a phone&#10;&#10;AI-generated content may be incorrect.">
            <a:extLst>
              <a:ext uri="{FF2B5EF4-FFF2-40B4-BE49-F238E27FC236}">
                <a16:creationId xmlns:a16="http://schemas.microsoft.com/office/drawing/2014/main" id="{727AF3AE-60F0-8CE3-EB4F-BB1611A4D9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9527" y="1190893"/>
            <a:ext cx="3280391" cy="5831807"/>
          </a:xfrm>
          <a:prstGeom prst="rect">
            <a:avLst/>
          </a:prstGeom>
        </p:spPr>
      </p:pic>
    </p:spTree>
    <p:extLst>
      <p:ext uri="{BB962C8B-B14F-4D97-AF65-F5344CB8AC3E}">
        <p14:creationId xmlns:p14="http://schemas.microsoft.com/office/powerpoint/2010/main" val="499483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9820B-006B-D60D-CCCB-EC62D0AD41C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1044301-0727-80F6-1F9A-1B7BF47F5D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09351031-2834-3FB2-581C-033602661027}"/>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Step 1: Use the sector working groups or experts </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579CE775-85DE-86BE-D203-0C9D400B435F}"/>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572E0097-65A1-90DF-9A85-B6670DFADB85}"/>
              </a:ext>
            </a:extLst>
          </p:cNvPr>
          <p:cNvSpPr txBox="1">
            <a:spLocks/>
          </p:cNvSpPr>
          <p:nvPr/>
        </p:nvSpPr>
        <p:spPr>
          <a:xfrm>
            <a:off x="554345" y="2717504"/>
            <a:ext cx="7765486" cy="164321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Sector Groups: </a:t>
            </a:r>
            <a:r>
              <a:rPr lang="en-US" sz="2000" kern="1200" dirty="0">
                <a:solidFill>
                  <a:srgbClr val="0468B1"/>
                </a:solidFill>
                <a:latin typeface="Proxima Nova"/>
                <a:ea typeface="Helvetica Neue Medium"/>
                <a:cs typeface="Helvetica Neue Medium"/>
                <a:sym typeface="Helvetica Neue Medium"/>
              </a:rPr>
              <a:t>Identify the working groups or national experts that will be able to map the programmatic information for each sector. </a:t>
            </a:r>
            <a:endParaRPr lang="en-GB" sz="2000" dirty="0">
              <a:solidFill>
                <a:srgbClr val="0468B1"/>
              </a:solidFill>
              <a:latin typeface="Proxima Nova"/>
              <a:ea typeface="Helvetica Neue Medium"/>
              <a:cs typeface="Helvetica Neue Medium"/>
              <a:sym typeface="Helvetica Neue Medium"/>
            </a:endParaRPr>
          </a:p>
        </p:txBody>
      </p:sp>
      <p:pic>
        <p:nvPicPr>
          <p:cNvPr id="7" name="Graphic 6" descr="Meeting with solid fill">
            <a:extLst>
              <a:ext uri="{FF2B5EF4-FFF2-40B4-BE49-F238E27FC236}">
                <a16:creationId xmlns:a16="http://schemas.microsoft.com/office/drawing/2014/main" id="{A90AC9AF-8234-CDD0-7DF6-96D631C05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4283" y="1955972"/>
            <a:ext cx="3166280" cy="3166280"/>
          </a:xfrm>
          <a:prstGeom prst="rect">
            <a:avLst/>
          </a:prstGeom>
        </p:spPr>
      </p:pic>
    </p:spTree>
    <p:extLst>
      <p:ext uri="{BB962C8B-B14F-4D97-AF65-F5344CB8AC3E}">
        <p14:creationId xmlns:p14="http://schemas.microsoft.com/office/powerpoint/2010/main" val="811728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92533-F5EC-2A45-265C-7CFD0D165EB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2CCDC7-7D3D-1F73-A060-4C639CF66185}"/>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D6FD8CE-D1AB-8B76-3746-AB0304DE1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F21C0716-2A97-4DFF-E666-A88BB93F8296}"/>
              </a:ext>
            </a:extLst>
          </p:cNvPr>
          <p:cNvSpPr txBox="1">
            <a:spLocks/>
          </p:cNvSpPr>
          <p:nvPr/>
        </p:nvSpPr>
        <p:spPr>
          <a:xfrm>
            <a:off x="309399" y="1197825"/>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spcAft>
                <a:spcPts val="1800"/>
              </a:spcAft>
            </a:pPr>
            <a:r>
              <a:rPr lang="en-US" sz="3000" b="1" dirty="0">
                <a:solidFill>
                  <a:srgbClr val="008F00"/>
                </a:solidFill>
                <a:latin typeface="Proxima Nova" panose="02000506030000020004" pitchFamily="50" charset="0"/>
                <a:ea typeface="+mj-lt"/>
                <a:cs typeface="+mj-lt"/>
              </a:rPr>
              <a:t>Step 2: Who has the information?</a:t>
            </a:r>
          </a:p>
          <a:p>
            <a:pPr algn="l" defTabSz="630936">
              <a:spcAft>
                <a:spcPts val="1800"/>
              </a:spcAft>
            </a:pPr>
            <a:r>
              <a:rPr lang="en-US" sz="3000" b="1" dirty="0">
                <a:solidFill>
                  <a:srgbClr val="008F00"/>
                </a:solidFill>
                <a:latin typeface="Proxima Nova" panose="02000506030000020004" pitchFamily="50" charset="0"/>
                <a:ea typeface="+mj-lt"/>
                <a:cs typeface="+mj-lt"/>
              </a:rPr>
              <a:t>Step 3: What information is available? </a:t>
            </a:r>
          </a:p>
          <a:p>
            <a:pPr algn="l" defTabSz="630936">
              <a:spcAft>
                <a:spcPts val="1800"/>
              </a:spcAft>
            </a:pPr>
            <a:r>
              <a:rPr lang="en-US" sz="3000" b="1" dirty="0">
                <a:solidFill>
                  <a:srgbClr val="008F00"/>
                </a:solidFill>
                <a:latin typeface="Proxima Nova" panose="02000506030000020004" pitchFamily="50" charset="0"/>
                <a:ea typeface="+mj-lt"/>
                <a:cs typeface="+mj-lt"/>
              </a:rPr>
              <a:t>Step 4: What information is not available? </a:t>
            </a:r>
          </a:p>
        </p:txBody>
      </p:sp>
      <p:sp>
        <p:nvSpPr>
          <p:cNvPr id="3" name="Title 3">
            <a:extLst>
              <a:ext uri="{FF2B5EF4-FFF2-40B4-BE49-F238E27FC236}">
                <a16:creationId xmlns:a16="http://schemas.microsoft.com/office/drawing/2014/main" id="{6C11FDB2-E881-4974-00F6-3EC2B5F7FA68}"/>
              </a:ext>
            </a:extLst>
          </p:cNvPr>
          <p:cNvSpPr txBox="1">
            <a:spLocks/>
          </p:cNvSpPr>
          <p:nvPr/>
        </p:nvSpPr>
        <p:spPr>
          <a:xfrm>
            <a:off x="309399" y="1784853"/>
            <a:ext cx="6214231" cy="44308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Who has it: </a:t>
            </a:r>
            <a:r>
              <a:rPr lang="en-US" sz="2000" kern="1200" dirty="0">
                <a:solidFill>
                  <a:srgbClr val="0468B1"/>
                </a:solidFill>
                <a:latin typeface="Proxima Nova"/>
                <a:ea typeface="Helvetica Neue Medium"/>
                <a:cs typeface="Helvetica Neue Medium"/>
                <a:sym typeface="Helvetica Neue Medium"/>
              </a:rPr>
              <a:t>Identify the entities with programmatic information for the listed actions, </a:t>
            </a:r>
            <a:r>
              <a:rPr lang="en-US" sz="2000" kern="1200" dirty="0" err="1">
                <a:solidFill>
                  <a:srgbClr val="0468B1"/>
                </a:solidFill>
                <a:latin typeface="Proxima Nova"/>
                <a:ea typeface="Helvetica Neue Medium"/>
                <a:cs typeface="Helvetica Neue Medium"/>
                <a:sym typeface="Helvetica Neue Medium"/>
              </a:rPr>
              <a:t>programmes</a:t>
            </a:r>
            <a:r>
              <a:rPr lang="en-US" sz="2000" kern="1200" dirty="0">
                <a:solidFill>
                  <a:srgbClr val="0468B1"/>
                </a:solidFill>
                <a:latin typeface="Proxima Nova"/>
                <a:ea typeface="Helvetica Neue Medium"/>
                <a:cs typeface="Helvetica Neue Medium"/>
                <a:sym typeface="Helvetica Neue Medium"/>
              </a:rPr>
              <a:t>, and projects. If there is information that no entity has or is not available, then identify the entity most likely to develop or obtain that information.</a:t>
            </a:r>
            <a:endParaRPr lang="en-GB" sz="2000" kern="1200" dirty="0">
              <a:solidFill>
                <a:srgbClr val="0468B1"/>
              </a:solidFill>
              <a:latin typeface="Proxima Nova" panose="02000506030000020004" pitchFamily="50" charset="0"/>
            </a:endParaRP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Available or not: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Identify and record what programmatic information is available (and sources) for the listed actions, </a:t>
            </a:r>
            <a:r>
              <a:rPr lang="en-US" sz="2000" dirty="0" err="1">
                <a:solidFill>
                  <a:srgbClr val="0468B1"/>
                </a:solidFill>
                <a:effectLst/>
                <a:latin typeface="Proxima Nova" panose="02000506030000020004" pitchFamily="50" charset="0"/>
                <a:ea typeface="Aptos" panose="020B0004020202020204" pitchFamily="34" charset="0"/>
                <a:cs typeface="Arial" panose="020B0604020202020204" pitchFamily="34" charset="0"/>
              </a:rPr>
              <a:t>programmes</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and projects. Then, </a:t>
            </a:r>
            <a:r>
              <a:rPr lang="en-GB"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Identify what programmatic information is unavailable for the listed actions, programmes, and projects.</a:t>
            </a:r>
            <a:endParaRPr lang="en-US" sz="2000" kern="1200" dirty="0">
              <a:solidFill>
                <a:srgbClr val="0468B1"/>
              </a:solidFill>
              <a:latin typeface="Proxima Nova" panose="02000506030000020004" pitchFamily="50" charset="0"/>
              <a:ea typeface="Helvetica Neue Medium"/>
              <a:cs typeface="Helvetica Neue Medium"/>
              <a:sym typeface="Helvetica Neue Medium"/>
            </a:endParaRPr>
          </a:p>
        </p:txBody>
      </p:sp>
      <p:pic>
        <p:nvPicPr>
          <p:cNvPr id="7" name="Picture 6">
            <a:extLst>
              <a:ext uri="{FF2B5EF4-FFF2-40B4-BE49-F238E27FC236}">
                <a16:creationId xmlns:a16="http://schemas.microsoft.com/office/drawing/2014/main" id="{119F441A-3A47-249A-636D-4D589DC71FBC}"/>
              </a:ext>
            </a:extLst>
          </p:cNvPr>
          <p:cNvPicPr>
            <a:picLocks noChangeAspect="1"/>
          </p:cNvPicPr>
          <p:nvPr/>
        </p:nvPicPr>
        <p:blipFill>
          <a:blip r:embed="rId3"/>
          <a:stretch>
            <a:fillRect/>
          </a:stretch>
        </p:blipFill>
        <p:spPr>
          <a:xfrm>
            <a:off x="6984933" y="2487697"/>
            <a:ext cx="5022830" cy="3645454"/>
          </a:xfrm>
          <a:prstGeom prst="rect">
            <a:avLst/>
          </a:prstGeom>
          <a:ln>
            <a:solidFill>
              <a:schemeClr val="accent1"/>
            </a:solidFill>
          </a:ln>
        </p:spPr>
      </p:pic>
    </p:spTree>
    <p:extLst>
      <p:ext uri="{BB962C8B-B14F-4D97-AF65-F5344CB8AC3E}">
        <p14:creationId xmlns:p14="http://schemas.microsoft.com/office/powerpoint/2010/main" val="3767665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15202-305D-A9FA-538F-AAA9B3ACB3F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C88F60A-2AD9-56B9-C238-ABC7F853EF28}"/>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378342F-305E-2AFD-F545-5CD9532DAE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788EF74D-2D1E-6795-C080-42513BA5DF70}"/>
              </a:ext>
            </a:extLst>
          </p:cNvPr>
          <p:cNvSpPr txBox="1">
            <a:spLocks/>
          </p:cNvSpPr>
          <p:nvPr/>
        </p:nvSpPr>
        <p:spPr>
          <a:xfrm>
            <a:off x="309399" y="1220566"/>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spcAft>
                <a:spcPts val="1800"/>
              </a:spcAft>
            </a:pPr>
            <a:r>
              <a:rPr lang="en-US" sz="3000" b="1" dirty="0">
                <a:solidFill>
                  <a:srgbClr val="008F00"/>
                </a:solidFill>
                <a:latin typeface="Proxima Nova" panose="02000506030000020004" pitchFamily="50" charset="0"/>
                <a:ea typeface="+mj-lt"/>
                <a:cs typeface="+mj-lt"/>
              </a:rPr>
              <a:t>(optional steps)</a:t>
            </a:r>
          </a:p>
          <a:p>
            <a:pPr algn="l" defTabSz="630936">
              <a:spcAft>
                <a:spcPts val="1800"/>
              </a:spcAft>
            </a:pPr>
            <a:r>
              <a:rPr lang="en-US" sz="3000" b="1" dirty="0">
                <a:solidFill>
                  <a:srgbClr val="008F00"/>
                </a:solidFill>
                <a:latin typeface="Proxima Nova" panose="02000506030000020004" pitchFamily="50" charset="0"/>
                <a:ea typeface="+mj-lt"/>
                <a:cs typeface="+mj-lt"/>
              </a:rPr>
              <a:t>Step 5: What can be done to get information?</a:t>
            </a:r>
          </a:p>
          <a:p>
            <a:pPr algn="l" defTabSz="630936">
              <a:spcAft>
                <a:spcPts val="1800"/>
              </a:spcAft>
            </a:pPr>
            <a:r>
              <a:rPr lang="en-US" sz="3000" b="1" dirty="0">
                <a:solidFill>
                  <a:srgbClr val="008F00"/>
                </a:solidFill>
                <a:latin typeface="Proxima Nova" panose="02000506030000020004" pitchFamily="50" charset="0"/>
                <a:ea typeface="+mj-lt"/>
                <a:cs typeface="+mj-lt"/>
              </a:rPr>
              <a:t>Step 6: Quality Check  </a:t>
            </a:r>
          </a:p>
        </p:txBody>
      </p:sp>
      <p:sp>
        <p:nvSpPr>
          <p:cNvPr id="4" name="Title 3">
            <a:extLst>
              <a:ext uri="{FF2B5EF4-FFF2-40B4-BE49-F238E27FC236}">
                <a16:creationId xmlns:a16="http://schemas.microsoft.com/office/drawing/2014/main" id="{58A10AE4-1CB2-F583-D4CF-E48321D3EC9E}"/>
              </a:ext>
            </a:extLst>
          </p:cNvPr>
          <p:cNvSpPr txBox="1">
            <a:spLocks/>
          </p:cNvSpPr>
          <p:nvPr/>
        </p:nvSpPr>
        <p:spPr>
          <a:xfrm>
            <a:off x="309399" y="4006570"/>
            <a:ext cx="7580824" cy="22091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Getting Information: </a:t>
            </a:r>
            <a:r>
              <a:rPr lang="en-US" sz="2000" kern="1200" dirty="0">
                <a:solidFill>
                  <a:srgbClr val="0468B1"/>
                </a:solidFill>
                <a:latin typeface="Proxima Nova"/>
                <a:ea typeface="Helvetica Neue Medium"/>
                <a:cs typeface="Helvetica Neue Medium"/>
                <a:sym typeface="Helvetica Neue Medium"/>
              </a:rPr>
              <a:t>As an option for programmatic information that is not available, propose activities that can be taken to develop and/or secure that information, as well as the potential entity that can perform that activity. </a:t>
            </a:r>
          </a:p>
          <a:p>
            <a:pPr marL="0" lvl="0" indent="0" algn="l" defTabSz="711200">
              <a:lnSpc>
                <a:spcPct val="90000"/>
              </a:lnSpc>
              <a:spcBef>
                <a:spcPct val="0"/>
              </a:spcBef>
              <a:spcAft>
                <a:spcPct val="35000"/>
              </a:spcAft>
              <a:buNone/>
            </a:pPr>
            <a:endParaRPr lang="en-US" sz="2000" b="1" kern="1200" dirty="0">
              <a:solidFill>
                <a:srgbClr val="0468B1"/>
              </a:solidFill>
              <a:latin typeface="Proxima Nova"/>
              <a:ea typeface="Helvetica Neue Medium"/>
              <a:cs typeface="Helvetica Neue Medium"/>
              <a:sym typeface="Helvetica Neue Medium"/>
            </a:endParaRPr>
          </a:p>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Quality Check (validation): </a:t>
            </a:r>
            <a:r>
              <a:rPr lang="en-US" sz="2000" dirty="0">
                <a:solidFill>
                  <a:srgbClr val="0468B1"/>
                </a:solidFill>
                <a:latin typeface="Proxima Nova"/>
                <a:ea typeface="Helvetica Neue Medium"/>
                <a:cs typeface="Helvetica Neue Medium"/>
                <a:sym typeface="Helvetica Neue Medium"/>
              </a:rPr>
              <a:t>It is proposed that one person from the working group (or two) be nominated to perform a quality check of the information inputted into the provided Mapping Matrix tool.  This person(s) will hold the combined draft and final mapping versions of the tool.</a:t>
            </a:r>
            <a:endParaRPr lang="en-GB" sz="2000" kern="1200" dirty="0">
              <a:solidFill>
                <a:srgbClr val="0468B1"/>
              </a:solidFill>
              <a:latin typeface="Proxima Nova" panose="02000506030000020004" pitchFamily="50" charset="0"/>
            </a:endParaRPr>
          </a:p>
        </p:txBody>
      </p:sp>
      <p:pic>
        <p:nvPicPr>
          <p:cNvPr id="5" name="Graphic 4" descr="Checkbox Checked with solid fill">
            <a:extLst>
              <a:ext uri="{FF2B5EF4-FFF2-40B4-BE49-F238E27FC236}">
                <a16:creationId xmlns:a16="http://schemas.microsoft.com/office/drawing/2014/main" id="{00F6B20A-ABFA-72FF-01CB-AD51E7FAF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1052" y="2421526"/>
            <a:ext cx="2555872" cy="2555872"/>
          </a:xfrm>
          <a:prstGeom prst="rect">
            <a:avLst/>
          </a:prstGeom>
        </p:spPr>
      </p:pic>
    </p:spTree>
    <p:extLst>
      <p:ext uri="{BB962C8B-B14F-4D97-AF65-F5344CB8AC3E}">
        <p14:creationId xmlns:p14="http://schemas.microsoft.com/office/powerpoint/2010/main" val="4185979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EC26-7CA3-A1A7-5DB3-1BBE6BBB303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AC179C9-8E20-63C2-26AA-FE1FA52960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E4CC75AF-CE7B-E330-DA82-30681595D3EC}"/>
              </a:ext>
            </a:extLst>
          </p:cNvPr>
          <p:cNvSpPr txBox="1">
            <a:spLocks/>
          </p:cNvSpPr>
          <p:nvPr/>
        </p:nvSpPr>
        <p:spPr>
          <a:xfrm>
            <a:off x="334363"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Mapping Impact Information </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988C21D1-DEC8-6E33-7023-951A09C19C67}"/>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F538B744-534A-9AEB-0CB8-7AE26CD01CBB}"/>
              </a:ext>
            </a:extLst>
          </p:cNvPr>
          <p:cNvPicPr>
            <a:picLocks noChangeAspect="1"/>
          </p:cNvPicPr>
          <p:nvPr/>
        </p:nvPicPr>
        <p:blipFill>
          <a:blip r:embed="rId3"/>
          <a:stretch>
            <a:fillRect/>
          </a:stretch>
        </p:blipFill>
        <p:spPr>
          <a:xfrm>
            <a:off x="540272" y="1394280"/>
            <a:ext cx="10553091" cy="4669941"/>
          </a:xfrm>
          <a:prstGeom prst="rect">
            <a:avLst/>
          </a:prstGeom>
        </p:spPr>
      </p:pic>
    </p:spTree>
    <p:extLst>
      <p:ext uri="{BB962C8B-B14F-4D97-AF65-F5344CB8AC3E}">
        <p14:creationId xmlns:p14="http://schemas.microsoft.com/office/powerpoint/2010/main" val="3328730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E71D7-8300-D435-E53F-0106197A7F9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1BE3E06-49EC-C09B-1082-089BC8AFAB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CB2C70F5-EAB2-1C78-AD6B-F7B4E6E951BC}"/>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Step 1: Use the sector working groups or experts </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2E582470-A3F3-5B52-84AA-80AF4F9DF676}"/>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1C7198E5-C763-70D5-11FB-66DAD770FDA6}"/>
              </a:ext>
            </a:extLst>
          </p:cNvPr>
          <p:cNvSpPr txBox="1">
            <a:spLocks/>
          </p:cNvSpPr>
          <p:nvPr/>
        </p:nvSpPr>
        <p:spPr>
          <a:xfrm>
            <a:off x="554345" y="2717504"/>
            <a:ext cx="7765486" cy="164321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Sector Groups: </a:t>
            </a:r>
            <a:r>
              <a:rPr lang="en-US" sz="2000" kern="1200" dirty="0">
                <a:solidFill>
                  <a:srgbClr val="0468B1"/>
                </a:solidFill>
                <a:latin typeface="Proxima Nova"/>
                <a:ea typeface="Helvetica Neue Medium"/>
                <a:cs typeface="Helvetica Neue Medium"/>
                <a:sym typeface="Helvetica Neue Medium"/>
              </a:rPr>
              <a:t>Identify the working groups or national experts that will be able to map the programmatic information for each sector. </a:t>
            </a:r>
            <a:endParaRPr lang="en-GB" sz="2000" dirty="0">
              <a:solidFill>
                <a:srgbClr val="0468B1"/>
              </a:solidFill>
              <a:latin typeface="Proxima Nova"/>
              <a:ea typeface="Helvetica Neue Medium"/>
              <a:cs typeface="Helvetica Neue Medium"/>
              <a:sym typeface="Helvetica Neue Medium"/>
            </a:endParaRPr>
          </a:p>
        </p:txBody>
      </p:sp>
      <p:pic>
        <p:nvPicPr>
          <p:cNvPr id="7" name="Graphic 6" descr="Meeting with solid fill">
            <a:extLst>
              <a:ext uri="{FF2B5EF4-FFF2-40B4-BE49-F238E27FC236}">
                <a16:creationId xmlns:a16="http://schemas.microsoft.com/office/drawing/2014/main" id="{9BA32755-A7A5-FF9B-F311-CB3AC42F90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4283" y="1955972"/>
            <a:ext cx="3166280" cy="3166280"/>
          </a:xfrm>
          <a:prstGeom prst="rect">
            <a:avLst/>
          </a:prstGeom>
        </p:spPr>
      </p:pic>
    </p:spTree>
    <p:extLst>
      <p:ext uri="{BB962C8B-B14F-4D97-AF65-F5344CB8AC3E}">
        <p14:creationId xmlns:p14="http://schemas.microsoft.com/office/powerpoint/2010/main" val="2963212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BFAFA-062A-C740-7723-C1DCE16EF42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FBAC9DB-0E38-E4B8-2FD7-D96F031CC1D6}"/>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49B93D2-3FCF-460C-B3EA-1AE03EE088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47390509-1783-F170-DDB7-3D5118293F1C}"/>
              </a:ext>
            </a:extLst>
          </p:cNvPr>
          <p:cNvSpPr txBox="1">
            <a:spLocks/>
          </p:cNvSpPr>
          <p:nvPr/>
        </p:nvSpPr>
        <p:spPr>
          <a:xfrm>
            <a:off x="309399" y="724849"/>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spcAft>
                <a:spcPts val="2400"/>
              </a:spcAft>
            </a:pPr>
            <a:r>
              <a:rPr lang="en-US" sz="3000" b="1" dirty="0">
                <a:solidFill>
                  <a:srgbClr val="008F00"/>
                </a:solidFill>
                <a:latin typeface="Proxima Nova" panose="02000506030000020004" pitchFamily="50" charset="0"/>
                <a:ea typeface="+mj-lt"/>
                <a:cs typeface="+mj-lt"/>
              </a:rPr>
              <a:t>Step 2: What impact methodology to use? </a:t>
            </a:r>
          </a:p>
          <a:p>
            <a:pPr algn="l" defTabSz="630936">
              <a:spcAft>
                <a:spcPts val="2400"/>
              </a:spcAft>
            </a:pPr>
            <a:r>
              <a:rPr lang="en-US" sz="3000" b="1" dirty="0">
                <a:solidFill>
                  <a:srgbClr val="008F00"/>
                </a:solidFill>
                <a:latin typeface="Proxima Nova" panose="02000506030000020004" pitchFamily="50" charset="0"/>
                <a:ea typeface="+mj-lt"/>
                <a:cs typeface="+mj-lt"/>
              </a:rPr>
              <a:t>Step 3: Who has the information? </a:t>
            </a:r>
          </a:p>
        </p:txBody>
      </p:sp>
      <p:sp>
        <p:nvSpPr>
          <p:cNvPr id="3" name="Title 3">
            <a:extLst>
              <a:ext uri="{FF2B5EF4-FFF2-40B4-BE49-F238E27FC236}">
                <a16:creationId xmlns:a16="http://schemas.microsoft.com/office/drawing/2014/main" id="{A0B0A28A-B9B2-7818-FB03-6C63A1011E38}"/>
              </a:ext>
            </a:extLst>
          </p:cNvPr>
          <p:cNvSpPr txBox="1">
            <a:spLocks/>
          </p:cNvSpPr>
          <p:nvPr/>
        </p:nvSpPr>
        <p:spPr>
          <a:xfrm>
            <a:off x="309399" y="1784853"/>
            <a:ext cx="6214231" cy="44308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Methodology: </a:t>
            </a:r>
            <a:r>
              <a:rPr lang="en-US" sz="2000" kern="1200" dirty="0">
                <a:solidFill>
                  <a:srgbClr val="0468B1"/>
                </a:solidFill>
                <a:latin typeface="Proxima Nova"/>
                <a:ea typeface="Helvetica Neue Medium"/>
                <a:cs typeface="Helvetica Neue Medium"/>
                <a:sym typeface="Helvetica Neue Medium"/>
              </a:rPr>
              <a:t>Identify the impact methodology for calculating (quantitative impact) or determining (qualitative impact) the expected and actual results of actions, </a:t>
            </a:r>
            <a:r>
              <a:rPr lang="en-US" sz="2000" kern="1200" dirty="0" err="1">
                <a:solidFill>
                  <a:srgbClr val="0468B1"/>
                </a:solidFill>
                <a:latin typeface="Proxima Nova"/>
                <a:ea typeface="Helvetica Neue Medium"/>
                <a:cs typeface="Helvetica Neue Medium"/>
                <a:sym typeface="Helvetica Neue Medium"/>
              </a:rPr>
              <a:t>programmes</a:t>
            </a:r>
            <a:r>
              <a:rPr lang="en-US" sz="2000" dirty="0">
                <a:solidFill>
                  <a:srgbClr val="0468B1"/>
                </a:solidFill>
                <a:latin typeface="Proxima Nova"/>
                <a:ea typeface="Helvetica Neue Medium"/>
                <a:cs typeface="Helvetica Neue Medium"/>
                <a:sym typeface="Helvetica Neue Medium"/>
              </a:rPr>
              <a:t>.</a:t>
            </a:r>
            <a:r>
              <a:rPr lang="en-US" sz="2000" kern="1200" dirty="0">
                <a:solidFill>
                  <a:srgbClr val="0468B1"/>
                </a:solidFill>
                <a:latin typeface="Proxima Nova"/>
                <a:ea typeface="Helvetica Neue Medium"/>
                <a:cs typeface="Helvetica Neue Medium"/>
                <a:sym typeface="Helvetica Neue Medium"/>
              </a:rPr>
              <a:t> and projects.  Then identify the different parameters, activity data, and impact factors needed to use the methodology.</a:t>
            </a: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Who has it: </a:t>
            </a:r>
            <a:r>
              <a:rPr lang="en-US" sz="2000" dirty="0">
                <a:solidFill>
                  <a:srgbClr val="0468B1"/>
                </a:solidFill>
                <a:effectLst/>
                <a:latin typeface="Verdana" panose="020B0604030504040204" pitchFamily="34" charset="0"/>
                <a:ea typeface="Aptos" panose="020B0004020202020204" pitchFamily="34" charset="0"/>
                <a:cs typeface="Arial" panose="020B0604020202020204" pitchFamily="34" charset="0"/>
              </a:rPr>
              <a:t>Identify entities with the impact information (parameters, activity data, and impact factors) for the listed actions, </a:t>
            </a:r>
            <a:r>
              <a:rPr lang="en-US" sz="2000" dirty="0" err="1">
                <a:solidFill>
                  <a:srgbClr val="0468B1"/>
                </a:solidFill>
                <a:effectLst/>
                <a:latin typeface="Verdana" panose="020B0604030504040204" pitchFamily="34" charset="0"/>
                <a:ea typeface="Aptos" panose="020B0004020202020204" pitchFamily="34" charset="0"/>
                <a:cs typeface="Arial" panose="020B0604020202020204" pitchFamily="34" charset="0"/>
              </a:rPr>
              <a:t>programmes</a:t>
            </a:r>
            <a:r>
              <a:rPr lang="en-US" sz="2000" dirty="0">
                <a:solidFill>
                  <a:srgbClr val="0468B1"/>
                </a:solidFill>
                <a:effectLst/>
                <a:latin typeface="Verdana" panose="020B0604030504040204" pitchFamily="34" charset="0"/>
                <a:ea typeface="Aptos" panose="020B0004020202020204" pitchFamily="34" charset="0"/>
                <a:cs typeface="Arial" panose="020B0604020202020204" pitchFamily="34" charset="0"/>
              </a:rPr>
              <a:t>, and projects. If there is unavailable information, then identify the entity most likely to develop or obtain that information.</a:t>
            </a:r>
            <a:endParaRPr lang="en-US" sz="2000" kern="1200" dirty="0">
              <a:solidFill>
                <a:srgbClr val="0468B1"/>
              </a:solidFill>
              <a:latin typeface="Proxima Nova"/>
              <a:ea typeface="Helvetica Neue Medium"/>
              <a:cs typeface="Helvetica Neue Medium"/>
              <a:sym typeface="Helvetica Neue Medium"/>
            </a:endParaRPr>
          </a:p>
        </p:txBody>
      </p:sp>
      <p:pic>
        <p:nvPicPr>
          <p:cNvPr id="5" name="Picture 4">
            <a:extLst>
              <a:ext uri="{FF2B5EF4-FFF2-40B4-BE49-F238E27FC236}">
                <a16:creationId xmlns:a16="http://schemas.microsoft.com/office/drawing/2014/main" id="{F394D19E-F729-B810-190B-CA39D0B442EA}"/>
              </a:ext>
            </a:extLst>
          </p:cNvPr>
          <p:cNvPicPr>
            <a:picLocks noChangeAspect="1"/>
          </p:cNvPicPr>
          <p:nvPr/>
        </p:nvPicPr>
        <p:blipFill>
          <a:blip r:embed="rId3"/>
          <a:stretch>
            <a:fillRect/>
          </a:stretch>
        </p:blipFill>
        <p:spPr>
          <a:xfrm>
            <a:off x="6528606" y="2149262"/>
            <a:ext cx="5362212" cy="3423714"/>
          </a:xfrm>
          <a:prstGeom prst="rect">
            <a:avLst/>
          </a:prstGeom>
        </p:spPr>
      </p:pic>
    </p:spTree>
    <p:extLst>
      <p:ext uri="{BB962C8B-B14F-4D97-AF65-F5344CB8AC3E}">
        <p14:creationId xmlns:p14="http://schemas.microsoft.com/office/powerpoint/2010/main" val="837161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2A3C2-8319-B870-F963-25C195167EC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0E4F1FF-0EBB-0839-8F42-0AA82959FB7D}"/>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3465043-011C-71D1-87D8-A562277322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B776B8F1-F99A-7335-27B4-5F32004D4656}"/>
              </a:ext>
            </a:extLst>
          </p:cNvPr>
          <p:cNvSpPr txBox="1">
            <a:spLocks/>
          </p:cNvSpPr>
          <p:nvPr/>
        </p:nvSpPr>
        <p:spPr>
          <a:xfrm>
            <a:off x="309399" y="1284450"/>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spcAft>
                <a:spcPts val="1800"/>
              </a:spcAft>
            </a:pPr>
            <a:r>
              <a:rPr lang="en-US" sz="3000" b="1" dirty="0">
                <a:solidFill>
                  <a:srgbClr val="008F00"/>
                </a:solidFill>
                <a:latin typeface="Proxima Nova" panose="02000506030000020004" pitchFamily="50" charset="0"/>
                <a:ea typeface="+mj-lt"/>
                <a:cs typeface="+mj-lt"/>
              </a:rPr>
              <a:t>(advanced)</a:t>
            </a:r>
          </a:p>
          <a:p>
            <a:pPr algn="l" defTabSz="630936">
              <a:spcAft>
                <a:spcPts val="1800"/>
              </a:spcAft>
            </a:pPr>
            <a:r>
              <a:rPr lang="en-US" sz="3000" b="1" dirty="0">
                <a:solidFill>
                  <a:srgbClr val="008F00"/>
                </a:solidFill>
                <a:latin typeface="Proxima Nova" panose="02000506030000020004" pitchFamily="50" charset="0"/>
                <a:ea typeface="+mj-lt"/>
                <a:cs typeface="+mj-lt"/>
              </a:rPr>
              <a:t>Step 4 &amp; 5: Information available or not?</a:t>
            </a:r>
          </a:p>
          <a:p>
            <a:pPr algn="l" defTabSz="630936">
              <a:spcAft>
                <a:spcPts val="1800"/>
              </a:spcAft>
            </a:pPr>
            <a:r>
              <a:rPr lang="en-US" sz="3000" b="1" dirty="0">
                <a:solidFill>
                  <a:srgbClr val="008F00"/>
                </a:solidFill>
                <a:latin typeface="Proxima Nova" panose="02000506030000020004" pitchFamily="50" charset="0"/>
                <a:ea typeface="+mj-lt"/>
                <a:cs typeface="+mj-lt"/>
              </a:rPr>
              <a:t>Step 6: What can be done to get information?  </a:t>
            </a:r>
          </a:p>
        </p:txBody>
      </p:sp>
      <p:sp>
        <p:nvSpPr>
          <p:cNvPr id="3" name="Title 3">
            <a:extLst>
              <a:ext uri="{FF2B5EF4-FFF2-40B4-BE49-F238E27FC236}">
                <a16:creationId xmlns:a16="http://schemas.microsoft.com/office/drawing/2014/main" id="{3B4C8416-808D-D9BF-4F1B-D2A477002F04}"/>
              </a:ext>
            </a:extLst>
          </p:cNvPr>
          <p:cNvSpPr txBox="1">
            <a:spLocks/>
          </p:cNvSpPr>
          <p:nvPr/>
        </p:nvSpPr>
        <p:spPr>
          <a:xfrm>
            <a:off x="301182" y="1645673"/>
            <a:ext cx="6214231" cy="44308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Available or not: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Identify what impact information is available (and sources), or unavailable, for the listed actions, </a:t>
            </a:r>
            <a:r>
              <a:rPr lang="en-US" sz="2000" dirty="0" err="1">
                <a:solidFill>
                  <a:srgbClr val="0468B1"/>
                </a:solidFill>
                <a:effectLst/>
                <a:latin typeface="Proxima Nova" panose="02000506030000020004" pitchFamily="50" charset="0"/>
                <a:ea typeface="Aptos" panose="020B0004020202020204" pitchFamily="34" charset="0"/>
                <a:cs typeface="Arial" panose="020B0604020202020204" pitchFamily="34" charset="0"/>
              </a:rPr>
              <a:t>programmes</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and projects . There are often 3 to 15 parameters, activity data, and impact factors needed for each as defined by the methodology</a:t>
            </a: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How to get it: </a:t>
            </a:r>
            <a:r>
              <a:rPr lang="en-US" sz="2000" dirty="0">
                <a:solidFill>
                  <a:srgbClr val="0468B1"/>
                </a:solidFill>
                <a:effectLst/>
                <a:latin typeface="Verdana" panose="020B0604030504040204" pitchFamily="34" charset="0"/>
                <a:ea typeface="Aptos" panose="020B0004020202020204" pitchFamily="34" charset="0"/>
                <a:cs typeface="Arial" panose="020B0604020202020204" pitchFamily="34" charset="0"/>
              </a:rPr>
              <a:t>As an option for impact information that is not available, propose activities that can be taken to develop and/or secure that information, as well as the potential entity who can perform that activity. </a:t>
            </a:r>
            <a:endParaRPr lang="en-US" sz="2000" kern="1200" dirty="0">
              <a:solidFill>
                <a:srgbClr val="0468B1"/>
              </a:solidFill>
              <a:latin typeface="Proxima Nova"/>
              <a:ea typeface="Helvetica Neue Medium"/>
              <a:cs typeface="Helvetica Neue Medium"/>
              <a:sym typeface="Helvetica Neue Medium"/>
            </a:endParaRPr>
          </a:p>
        </p:txBody>
      </p:sp>
      <p:pic>
        <p:nvPicPr>
          <p:cNvPr id="10" name="Picture 9">
            <a:extLst>
              <a:ext uri="{FF2B5EF4-FFF2-40B4-BE49-F238E27FC236}">
                <a16:creationId xmlns:a16="http://schemas.microsoft.com/office/drawing/2014/main" id="{43AEB6B1-29F2-A85F-E688-B3630398DCB7}"/>
              </a:ext>
            </a:extLst>
          </p:cNvPr>
          <p:cNvPicPr>
            <a:picLocks noChangeAspect="1"/>
          </p:cNvPicPr>
          <p:nvPr/>
        </p:nvPicPr>
        <p:blipFill>
          <a:blip r:embed="rId3"/>
          <a:stretch>
            <a:fillRect/>
          </a:stretch>
        </p:blipFill>
        <p:spPr>
          <a:xfrm>
            <a:off x="7742500" y="2143870"/>
            <a:ext cx="3808063" cy="4071874"/>
          </a:xfrm>
          <a:prstGeom prst="rect">
            <a:avLst/>
          </a:prstGeom>
        </p:spPr>
      </p:pic>
    </p:spTree>
    <p:extLst>
      <p:ext uri="{BB962C8B-B14F-4D97-AF65-F5344CB8AC3E}">
        <p14:creationId xmlns:p14="http://schemas.microsoft.com/office/powerpoint/2010/main" val="1248288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7E4F1-EB52-4AD9-AF8A-BB87DC562B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5522D52-D017-8A26-3802-EB12F6E9CD67}"/>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9AD3BA9-320A-0E08-A0EE-766EA44DA3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C0B9C72F-0073-CB20-BD4E-F173A3424B82}"/>
              </a:ext>
            </a:extLst>
          </p:cNvPr>
          <p:cNvSpPr txBox="1">
            <a:spLocks/>
          </p:cNvSpPr>
          <p:nvPr/>
        </p:nvSpPr>
        <p:spPr>
          <a:xfrm>
            <a:off x="309399" y="653613"/>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spcAft>
                <a:spcPts val="1200"/>
              </a:spcAft>
            </a:pPr>
            <a:r>
              <a:rPr lang="en-US" sz="3000" dirty="0">
                <a:solidFill>
                  <a:srgbClr val="008F00"/>
                </a:solidFill>
                <a:latin typeface="Montserrat SemiBold"/>
                <a:ea typeface="+mj-lt"/>
                <a:cs typeface="+mj-lt"/>
              </a:rPr>
              <a:t>(optional)</a:t>
            </a:r>
          </a:p>
          <a:p>
            <a:pPr algn="l" defTabSz="630936">
              <a:spcAft>
                <a:spcPts val="1200"/>
              </a:spcAft>
            </a:pPr>
            <a:r>
              <a:rPr lang="en-US" sz="3000" dirty="0">
                <a:solidFill>
                  <a:srgbClr val="008F00"/>
                </a:solidFill>
                <a:latin typeface="Montserrat SemiBold"/>
                <a:ea typeface="+mj-lt"/>
                <a:cs typeface="+mj-lt"/>
              </a:rPr>
              <a:t>Step 6: Quality Check  </a:t>
            </a:r>
          </a:p>
        </p:txBody>
      </p:sp>
      <p:sp>
        <p:nvSpPr>
          <p:cNvPr id="4" name="Title 3">
            <a:extLst>
              <a:ext uri="{FF2B5EF4-FFF2-40B4-BE49-F238E27FC236}">
                <a16:creationId xmlns:a16="http://schemas.microsoft.com/office/drawing/2014/main" id="{AE59D73A-ED08-F789-AC36-685AFB876380}"/>
              </a:ext>
            </a:extLst>
          </p:cNvPr>
          <p:cNvSpPr txBox="1">
            <a:spLocks/>
          </p:cNvSpPr>
          <p:nvPr/>
        </p:nvSpPr>
        <p:spPr>
          <a:xfrm>
            <a:off x="309399" y="2324413"/>
            <a:ext cx="7580824" cy="22091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Quality Check (validation): </a:t>
            </a:r>
          </a:p>
          <a:p>
            <a:pPr marL="0" lvl="0" indent="0" algn="l" defTabSz="711200">
              <a:lnSpc>
                <a:spcPct val="90000"/>
              </a:lnSpc>
              <a:spcBef>
                <a:spcPct val="0"/>
              </a:spcBef>
              <a:spcAft>
                <a:spcPct val="35000"/>
              </a:spcAft>
              <a:buNone/>
            </a:pPr>
            <a:r>
              <a:rPr lang="en-US" sz="2000" dirty="0">
                <a:solidFill>
                  <a:srgbClr val="0468B1"/>
                </a:solidFill>
                <a:latin typeface="Proxima Nova"/>
                <a:ea typeface="Helvetica Neue Medium"/>
                <a:cs typeface="Helvetica Neue Medium"/>
                <a:sym typeface="Helvetica Neue Medium"/>
              </a:rPr>
              <a:t>It is proposed that one person from the working group (or two) be nominated to perform a quality check of the information inputted into the provided Mapping Matrix tool.  This person(s) will hold the combined draft and final mapping versions.</a:t>
            </a:r>
            <a:endParaRPr lang="en-GB" sz="2000" kern="1200" dirty="0">
              <a:solidFill>
                <a:srgbClr val="0468B1"/>
              </a:solidFill>
              <a:latin typeface="Proxima Nova" panose="02000506030000020004" pitchFamily="50" charset="0"/>
            </a:endParaRPr>
          </a:p>
        </p:txBody>
      </p:sp>
      <p:pic>
        <p:nvPicPr>
          <p:cNvPr id="5" name="Graphic 4" descr="Checkbox Checked with solid fill">
            <a:extLst>
              <a:ext uri="{FF2B5EF4-FFF2-40B4-BE49-F238E27FC236}">
                <a16:creationId xmlns:a16="http://schemas.microsoft.com/office/drawing/2014/main" id="{07E0F82B-F8AD-2AFB-F9D9-2D1F5BF044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1052" y="2421526"/>
            <a:ext cx="2555872" cy="2555872"/>
          </a:xfrm>
          <a:prstGeom prst="rect">
            <a:avLst/>
          </a:prstGeom>
        </p:spPr>
      </p:pic>
    </p:spTree>
    <p:extLst>
      <p:ext uri="{BB962C8B-B14F-4D97-AF65-F5344CB8AC3E}">
        <p14:creationId xmlns:p14="http://schemas.microsoft.com/office/powerpoint/2010/main" val="4161460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0C50-158B-E4F1-9B35-4C56B57C597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D533994-7058-33A8-5B40-9A706BFE9F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2C824C49-C04C-C1B1-E584-7A2DF7D17088}"/>
              </a:ext>
            </a:extLst>
          </p:cNvPr>
          <p:cNvSpPr txBox="1">
            <a:spLocks/>
          </p:cNvSpPr>
          <p:nvPr/>
        </p:nvSpPr>
        <p:spPr>
          <a:xfrm>
            <a:off x="334363"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Advanced Impact Information Screening </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BBE59F27-C5F3-F4F5-E72B-BBC79FDB8943}"/>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7B77937-FBFC-C52F-D705-FD272E4CB6E9}"/>
              </a:ext>
            </a:extLst>
          </p:cNvPr>
          <p:cNvPicPr>
            <a:picLocks noChangeAspect="1"/>
          </p:cNvPicPr>
          <p:nvPr/>
        </p:nvPicPr>
        <p:blipFill>
          <a:blip r:embed="rId3"/>
          <a:stretch>
            <a:fillRect/>
          </a:stretch>
        </p:blipFill>
        <p:spPr>
          <a:xfrm>
            <a:off x="1905000" y="2034997"/>
            <a:ext cx="7713638" cy="3430269"/>
          </a:xfrm>
          <a:prstGeom prst="rect">
            <a:avLst/>
          </a:prstGeom>
        </p:spPr>
      </p:pic>
    </p:spTree>
    <p:extLst>
      <p:ext uri="{BB962C8B-B14F-4D97-AF65-F5344CB8AC3E}">
        <p14:creationId xmlns:p14="http://schemas.microsoft.com/office/powerpoint/2010/main" val="3198008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7620B-E06C-0B26-FBEB-8E94B0848DF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F1A3DE2-E15D-7F06-19B7-D36C89667F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6D349FC0-7552-BA4B-011B-0457FABB2AEB}"/>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Step 1: Use the sector working groups or experts </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EA425D21-C05B-372F-39D2-7FFABF2F9091}"/>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6887FBC9-0576-F293-1F11-BD05D2B6DD0F}"/>
              </a:ext>
            </a:extLst>
          </p:cNvPr>
          <p:cNvSpPr txBox="1">
            <a:spLocks/>
          </p:cNvSpPr>
          <p:nvPr/>
        </p:nvSpPr>
        <p:spPr>
          <a:xfrm>
            <a:off x="554345" y="2717504"/>
            <a:ext cx="7765486" cy="164321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Sector Groups: </a:t>
            </a:r>
            <a:r>
              <a:rPr lang="en-US" sz="2000" kern="1200" dirty="0">
                <a:solidFill>
                  <a:srgbClr val="0468B1"/>
                </a:solidFill>
                <a:latin typeface="Proxima Nova"/>
                <a:ea typeface="Helvetica Neue Medium"/>
                <a:cs typeface="Helvetica Neue Medium"/>
                <a:sym typeface="Helvetica Neue Medium"/>
              </a:rPr>
              <a:t>Identify the working groups or national experts that will be able to map the programmatic information for each sector. </a:t>
            </a:r>
            <a:endParaRPr lang="en-GB" sz="2000" dirty="0">
              <a:solidFill>
                <a:srgbClr val="0468B1"/>
              </a:solidFill>
              <a:latin typeface="Proxima Nova"/>
              <a:ea typeface="Helvetica Neue Medium"/>
              <a:cs typeface="Helvetica Neue Medium"/>
              <a:sym typeface="Helvetica Neue Medium"/>
            </a:endParaRPr>
          </a:p>
        </p:txBody>
      </p:sp>
      <p:pic>
        <p:nvPicPr>
          <p:cNvPr id="7" name="Graphic 6" descr="Meeting with solid fill">
            <a:extLst>
              <a:ext uri="{FF2B5EF4-FFF2-40B4-BE49-F238E27FC236}">
                <a16:creationId xmlns:a16="http://schemas.microsoft.com/office/drawing/2014/main" id="{C29EB765-718C-7E7A-B528-A94C016F42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4283" y="1955972"/>
            <a:ext cx="3166280" cy="3166280"/>
          </a:xfrm>
          <a:prstGeom prst="rect">
            <a:avLst/>
          </a:prstGeom>
        </p:spPr>
      </p:pic>
    </p:spTree>
    <p:extLst>
      <p:ext uri="{BB962C8B-B14F-4D97-AF65-F5344CB8AC3E}">
        <p14:creationId xmlns:p14="http://schemas.microsoft.com/office/powerpoint/2010/main" val="387885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20CC67D7-B3B4-E090-F370-71786ED9CF80}"/>
              </a:ext>
            </a:extLst>
          </p:cNvPr>
          <p:cNvSpPr txBox="1">
            <a:spLocks/>
          </p:cNvSpPr>
          <p:nvPr/>
        </p:nvSpPr>
        <p:spPr>
          <a:xfrm>
            <a:off x="409523" y="79306"/>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1. </a:t>
            </a:r>
            <a:r>
              <a:rPr lang="en-US" sz="3200" b="1" dirty="0">
                <a:solidFill>
                  <a:srgbClr val="008F00"/>
                </a:solidFill>
                <a:latin typeface="Proxima Nova" panose="02000506030000020004" pitchFamily="50" charset="0"/>
                <a:ea typeface="+mj-lt"/>
                <a:cs typeface="+mj-lt"/>
              </a:rPr>
              <a:t>About This Training</a:t>
            </a:r>
            <a:endParaRPr lang="en-US" sz="3000" b="1" dirty="0">
              <a:solidFill>
                <a:srgbClr val="008F00"/>
              </a:solidFill>
              <a:latin typeface="Proxima Nova" panose="02000506030000020004" pitchFamily="50" charset="0"/>
              <a:ea typeface="+mj-lt"/>
              <a:cs typeface="+mj-lt"/>
            </a:endParaRPr>
          </a:p>
          <a:p>
            <a:pPr algn="l" defTabSz="630936"/>
            <a:endParaRPr lang="en-US" sz="2000" b="1" dirty="0">
              <a:solidFill>
                <a:srgbClr val="008F00"/>
              </a:solidFill>
              <a:latin typeface="Proxima Nova" panose="02000506030000020004" pitchFamily="50" charset="0"/>
            </a:endParaRPr>
          </a:p>
        </p:txBody>
      </p:sp>
      <p:sp>
        <p:nvSpPr>
          <p:cNvPr id="12" name="TextBox 11">
            <a:extLst>
              <a:ext uri="{FF2B5EF4-FFF2-40B4-BE49-F238E27FC236}">
                <a16:creationId xmlns:a16="http://schemas.microsoft.com/office/drawing/2014/main" id="{B70B8581-C0E8-A677-AFFA-76071895D83E}"/>
              </a:ext>
            </a:extLst>
          </p:cNvPr>
          <p:cNvSpPr txBox="1"/>
          <p:nvPr/>
        </p:nvSpPr>
        <p:spPr>
          <a:xfrm>
            <a:off x="8156081" y="6453456"/>
            <a:ext cx="3945835" cy="253916"/>
          </a:xfrm>
          <a:prstGeom prst="rect">
            <a:avLst/>
          </a:prstGeom>
          <a:noFill/>
        </p:spPr>
        <p:txBody>
          <a:bodyPr wrap="square" rtlCol="0">
            <a:spAutoFit/>
          </a:bodyPr>
          <a:lstStyle/>
          <a:p>
            <a:pPr algn="r"/>
            <a:r>
              <a:rPr lang="en-US" sz="1050" dirty="0">
                <a:solidFill>
                  <a:srgbClr val="0468B1"/>
                </a:solidFill>
              </a:rPr>
              <a:t>UNITED NATIONS DEVELOPMENT PROGRAMME</a:t>
            </a:r>
          </a:p>
        </p:txBody>
      </p:sp>
      <p:pic>
        <p:nvPicPr>
          <p:cNvPr id="14" name="Picture 13">
            <a:extLst>
              <a:ext uri="{FF2B5EF4-FFF2-40B4-BE49-F238E27FC236}">
                <a16:creationId xmlns:a16="http://schemas.microsoft.com/office/drawing/2014/main" id="{FBBFF86D-1890-D27A-FF14-0987C3ACD7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4" name="Rectangle 3">
            <a:extLst>
              <a:ext uri="{FF2B5EF4-FFF2-40B4-BE49-F238E27FC236}">
                <a16:creationId xmlns:a16="http://schemas.microsoft.com/office/drawing/2014/main" id="{C6697087-7825-132D-AD46-5B58E16EFDB2}"/>
              </a:ext>
            </a:extLst>
          </p:cNvPr>
          <p:cNvSpPr/>
          <p:nvPr/>
        </p:nvSpPr>
        <p:spPr>
          <a:xfrm>
            <a:off x="3312822" y="642257"/>
            <a:ext cx="8874177" cy="5562600"/>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8B3F81-3970-0439-CBAA-31A78D01F866}"/>
              </a:ext>
            </a:extLst>
          </p:cNvPr>
          <p:cNvSpPr txBox="1"/>
          <p:nvPr/>
        </p:nvSpPr>
        <p:spPr>
          <a:xfrm>
            <a:off x="5895555" y="2706505"/>
            <a:ext cx="5655008" cy="14571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342900" indent="-342900">
              <a:spcAft>
                <a:spcPts val="1800"/>
              </a:spcAft>
              <a:buFont typeface="Arial" panose="020B0604020202020204" pitchFamily="34" charset="0"/>
              <a:buChar char="•"/>
            </a:pPr>
            <a:r>
              <a:rPr lang="en-IN" sz="2000" b="1" dirty="0">
                <a:solidFill>
                  <a:srgbClr val="0468B1"/>
                </a:solidFill>
                <a:latin typeface="Montserrat" pitchFamily="2" charset="77"/>
              </a:rPr>
              <a:t>The Companion Guide</a:t>
            </a:r>
          </a:p>
          <a:p>
            <a:pPr marL="342900" indent="-342900">
              <a:spcAft>
                <a:spcPts val="1800"/>
              </a:spcAft>
              <a:buFont typeface="Arial" panose="020B0604020202020204" pitchFamily="34" charset="0"/>
              <a:buChar char="•"/>
            </a:pPr>
            <a:r>
              <a:rPr lang="en-US" sz="2000" b="1" dirty="0">
                <a:solidFill>
                  <a:srgbClr val="0468B1"/>
                </a:solidFill>
                <a:latin typeface="Montserrat" pitchFamily="2" charset="77"/>
              </a:rPr>
              <a:t>The National Climate Transparency Platform (</a:t>
            </a:r>
            <a:r>
              <a:rPr lang="en-US" sz="2000" b="1" dirty="0" err="1">
                <a:solidFill>
                  <a:srgbClr val="0468B1"/>
                </a:solidFill>
                <a:latin typeface="Montserrat" pitchFamily="2" charset="77"/>
              </a:rPr>
              <a:t>NCTP</a:t>
            </a:r>
            <a:r>
              <a:rPr lang="en-US" sz="2000" b="1" dirty="0">
                <a:solidFill>
                  <a:srgbClr val="0468B1"/>
                </a:solidFill>
                <a:latin typeface="Montserrat" pitchFamily="2" charset="77"/>
              </a:rPr>
              <a:t>)</a:t>
            </a:r>
            <a:endParaRPr lang="en-IN" sz="2000" b="1" dirty="0">
              <a:solidFill>
                <a:srgbClr val="0468B1"/>
              </a:solidFill>
              <a:latin typeface="Montserrat" pitchFamily="2" charset="77"/>
            </a:endParaRPr>
          </a:p>
        </p:txBody>
      </p:sp>
      <p:pic>
        <p:nvPicPr>
          <p:cNvPr id="2" name="Picture 1">
            <a:extLst>
              <a:ext uri="{FF2B5EF4-FFF2-40B4-BE49-F238E27FC236}">
                <a16:creationId xmlns:a16="http://schemas.microsoft.com/office/drawing/2014/main" id="{A00CEF00-5A3E-46F0-7672-482218F9F240}"/>
              </a:ext>
            </a:extLst>
          </p:cNvPr>
          <p:cNvPicPr>
            <a:picLocks noChangeAspect="1"/>
          </p:cNvPicPr>
          <p:nvPr/>
        </p:nvPicPr>
        <p:blipFill>
          <a:blip r:embed="rId4" cstate="print">
            <a:extLst>
              <a:ext uri="{28A0092B-C50C-407E-A947-70E740481C1C}">
                <a14:useLocalDpi xmlns:a14="http://schemas.microsoft.com/office/drawing/2010/main" val="0"/>
              </a:ext>
            </a:extLst>
          </a:blip>
          <a:srcRect l="12735" r="12735"/>
          <a:stretch/>
        </p:blipFill>
        <p:spPr>
          <a:xfrm rot="5400000">
            <a:off x="993933" y="1697884"/>
            <a:ext cx="4603421" cy="3474371"/>
          </a:xfrm>
          <a:prstGeom prst="ellipse">
            <a:avLst/>
          </a:prstGeom>
          <a:ln>
            <a:noFill/>
          </a:ln>
          <a:effectLst>
            <a:outerShdw blurRad="50800" dist="50800" sx="1000" sy="1000" algn="ctr" rotWithShape="0">
              <a:srgbClr val="000000"/>
            </a:outerShdw>
            <a:softEdge rad="0"/>
          </a:effectLst>
        </p:spPr>
      </p:pic>
      <p:pic>
        <p:nvPicPr>
          <p:cNvPr id="10" name="Picture 9">
            <a:extLst>
              <a:ext uri="{FF2B5EF4-FFF2-40B4-BE49-F238E27FC236}">
                <a16:creationId xmlns:a16="http://schemas.microsoft.com/office/drawing/2014/main" id="{D38D360A-4EB2-2FED-538B-21DFDA4860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89" y="1133359"/>
            <a:ext cx="2270759" cy="1707813"/>
          </a:xfrm>
          <a:prstGeom prst="rect">
            <a:avLst/>
          </a:prstGeom>
        </p:spPr>
      </p:pic>
    </p:spTree>
    <p:extLst>
      <p:ext uri="{BB962C8B-B14F-4D97-AF65-F5344CB8AC3E}">
        <p14:creationId xmlns:p14="http://schemas.microsoft.com/office/powerpoint/2010/main" val="2942087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47FD0-DD40-809E-70D7-9739997A37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C2FE76D-6582-34C5-4D22-CAAC7C30E24C}"/>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77A14EF-EA0D-D531-1BEB-3ABE19A714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9E987A3C-313A-CFED-06F5-EBD6B68DD8C8}"/>
              </a:ext>
            </a:extLst>
          </p:cNvPr>
          <p:cNvSpPr txBox="1">
            <a:spLocks/>
          </p:cNvSpPr>
          <p:nvPr/>
        </p:nvSpPr>
        <p:spPr>
          <a:xfrm>
            <a:off x="309399" y="724849"/>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spcAft>
                <a:spcPts val="2400"/>
              </a:spcAft>
            </a:pPr>
            <a:r>
              <a:rPr lang="en-US" sz="3000" b="1" dirty="0">
                <a:solidFill>
                  <a:srgbClr val="008F00"/>
                </a:solidFill>
                <a:latin typeface="Proxima Nova" panose="02000506030000020004" pitchFamily="50" charset="0"/>
                <a:ea typeface="+mj-lt"/>
                <a:cs typeface="+mj-lt"/>
              </a:rPr>
              <a:t>Step 2: What is the general mitigation information? </a:t>
            </a:r>
          </a:p>
          <a:p>
            <a:pPr algn="l" defTabSz="630936">
              <a:spcAft>
                <a:spcPts val="2400"/>
              </a:spcAft>
            </a:pPr>
            <a:r>
              <a:rPr lang="en-US" sz="3000" b="1" dirty="0">
                <a:solidFill>
                  <a:srgbClr val="008F00"/>
                </a:solidFill>
                <a:latin typeface="Proxima Nova" panose="02000506030000020004" pitchFamily="50" charset="0"/>
                <a:ea typeface="+mj-lt"/>
                <a:cs typeface="+mj-lt"/>
              </a:rPr>
              <a:t>Step 3: The methodology? </a:t>
            </a:r>
          </a:p>
        </p:txBody>
      </p:sp>
      <p:sp>
        <p:nvSpPr>
          <p:cNvPr id="3" name="Title 3">
            <a:extLst>
              <a:ext uri="{FF2B5EF4-FFF2-40B4-BE49-F238E27FC236}">
                <a16:creationId xmlns:a16="http://schemas.microsoft.com/office/drawing/2014/main" id="{C4645C4F-0209-A256-8068-B79B88AD00A0}"/>
              </a:ext>
            </a:extLst>
          </p:cNvPr>
          <p:cNvSpPr txBox="1">
            <a:spLocks/>
          </p:cNvSpPr>
          <p:nvPr/>
        </p:nvSpPr>
        <p:spPr>
          <a:xfrm>
            <a:off x="309399" y="1784853"/>
            <a:ext cx="6214231" cy="44308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Information: </a:t>
            </a:r>
            <a:r>
              <a:rPr lang="en-US" sz="2000" kern="1200" dirty="0">
                <a:solidFill>
                  <a:srgbClr val="0468B1"/>
                </a:solidFill>
                <a:latin typeface="Proxima Nova"/>
                <a:ea typeface="Helvetica Neue Medium"/>
                <a:cs typeface="Helvetica Neue Medium"/>
                <a:sym typeface="Helvetica Neue Medium"/>
              </a:rPr>
              <a:t>The impact methodology may already be determined in the previous processes.  If it is or is not determined, then the general information for the methodology can be included in the Advanced Impact Sheet tool.  The related action, </a:t>
            </a:r>
            <a:r>
              <a:rPr lang="en-US" sz="2000" kern="1200" dirty="0" err="1">
                <a:solidFill>
                  <a:srgbClr val="0468B1"/>
                </a:solidFill>
                <a:latin typeface="Proxima Nova"/>
                <a:ea typeface="Helvetica Neue Medium"/>
                <a:cs typeface="Helvetica Neue Medium"/>
                <a:sym typeface="Helvetica Neue Medium"/>
              </a:rPr>
              <a:t>programme</a:t>
            </a:r>
            <a:r>
              <a:rPr lang="en-US" sz="2000" kern="1200" dirty="0">
                <a:solidFill>
                  <a:srgbClr val="0468B1"/>
                </a:solidFill>
                <a:latin typeface="Proxima Nova"/>
                <a:ea typeface="Helvetica Neue Medium"/>
                <a:cs typeface="Helvetica Neue Medium"/>
                <a:sym typeface="Helvetica Neue Medium"/>
              </a:rPr>
              <a:t>, or project information should be included. </a:t>
            </a: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The Methodology: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Sectoral experts should help determine the exact methodology, which may already be done in the previous process, for the impact methodology. The methodology should have a well-documented approach, mathematics, and indicated data needs.</a:t>
            </a:r>
            <a:endParaRPr lang="en-US" sz="2000" kern="1200" dirty="0">
              <a:solidFill>
                <a:srgbClr val="0468B1"/>
              </a:solidFill>
              <a:latin typeface="Proxima Nova" panose="02000506030000020004" pitchFamily="50" charset="0"/>
              <a:ea typeface="Helvetica Neue Medium"/>
              <a:cs typeface="Helvetica Neue Medium"/>
              <a:sym typeface="Helvetica Neue Medium"/>
            </a:endParaRPr>
          </a:p>
        </p:txBody>
      </p:sp>
      <p:pic>
        <p:nvPicPr>
          <p:cNvPr id="4" name="Picture 3" descr="A screenshot of a computer&#10;&#10;Description automatically generated">
            <a:extLst>
              <a:ext uri="{FF2B5EF4-FFF2-40B4-BE49-F238E27FC236}">
                <a16:creationId xmlns:a16="http://schemas.microsoft.com/office/drawing/2014/main" id="{48C7642E-7B82-2254-B409-39761BAD8E79}"/>
              </a:ext>
            </a:extLst>
          </p:cNvPr>
          <p:cNvPicPr>
            <a:picLocks noChangeAspect="1"/>
          </p:cNvPicPr>
          <p:nvPr/>
        </p:nvPicPr>
        <p:blipFill>
          <a:blip r:embed="rId3"/>
          <a:stretch>
            <a:fillRect/>
          </a:stretch>
        </p:blipFill>
        <p:spPr>
          <a:xfrm>
            <a:off x="6704954" y="1999221"/>
            <a:ext cx="4957243" cy="4002153"/>
          </a:xfrm>
          <a:prstGeom prst="rect">
            <a:avLst/>
          </a:prstGeom>
          <a:ln>
            <a:solidFill>
              <a:schemeClr val="accent1"/>
            </a:solidFill>
          </a:ln>
        </p:spPr>
      </p:pic>
    </p:spTree>
    <p:extLst>
      <p:ext uri="{BB962C8B-B14F-4D97-AF65-F5344CB8AC3E}">
        <p14:creationId xmlns:p14="http://schemas.microsoft.com/office/powerpoint/2010/main" val="1168277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9A6A9-C73E-C455-69A9-383CCDBE7C4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F1421A6-1934-CDB6-34ED-AB9A9D1F54DF}"/>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36C7DDE4-6FD4-B304-1078-EC42ED610B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3206E07F-40DB-0324-63DD-65BCF5A41414}"/>
              </a:ext>
            </a:extLst>
          </p:cNvPr>
          <p:cNvSpPr txBox="1">
            <a:spLocks/>
          </p:cNvSpPr>
          <p:nvPr/>
        </p:nvSpPr>
        <p:spPr>
          <a:xfrm>
            <a:off x="301182" y="699240"/>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spcAft>
                <a:spcPts val="1800"/>
              </a:spcAft>
            </a:pPr>
            <a:r>
              <a:rPr lang="en-US" sz="3000" b="1" dirty="0">
                <a:solidFill>
                  <a:srgbClr val="008F00"/>
                </a:solidFill>
                <a:latin typeface="Proxima Nova" panose="02000506030000020004" pitchFamily="50" charset="0"/>
                <a:ea typeface="+mj-lt"/>
                <a:cs typeface="+mj-lt"/>
              </a:rPr>
              <a:t>Step 4: Methodology factors used</a:t>
            </a:r>
          </a:p>
          <a:p>
            <a:pPr algn="l" defTabSz="630936">
              <a:spcAft>
                <a:spcPts val="1800"/>
              </a:spcAft>
            </a:pPr>
            <a:r>
              <a:rPr lang="en-US" sz="3000" b="1" dirty="0">
                <a:solidFill>
                  <a:srgbClr val="008F00"/>
                </a:solidFill>
                <a:latin typeface="Proxima Nova" panose="02000506030000020004" pitchFamily="50" charset="0"/>
                <a:ea typeface="+mj-lt"/>
                <a:cs typeface="+mj-lt"/>
              </a:rPr>
              <a:t>Step 5: Methodology activity data used  </a:t>
            </a:r>
          </a:p>
        </p:txBody>
      </p:sp>
      <p:sp>
        <p:nvSpPr>
          <p:cNvPr id="3" name="Title 3">
            <a:extLst>
              <a:ext uri="{FF2B5EF4-FFF2-40B4-BE49-F238E27FC236}">
                <a16:creationId xmlns:a16="http://schemas.microsoft.com/office/drawing/2014/main" id="{E7337CB4-352A-133A-4570-934D7B71CFF7}"/>
              </a:ext>
            </a:extLst>
          </p:cNvPr>
          <p:cNvSpPr txBox="1">
            <a:spLocks/>
          </p:cNvSpPr>
          <p:nvPr/>
        </p:nvSpPr>
        <p:spPr>
          <a:xfrm>
            <a:off x="301182" y="1645673"/>
            <a:ext cx="6214231" cy="44308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GB" sz="4000" b="1" dirty="0">
                <a:solidFill>
                  <a:srgbClr val="0468B1"/>
                </a:solidFill>
                <a:latin typeface="Proxima Nova"/>
                <a:ea typeface="Helvetica Neue Medium"/>
                <a:cs typeface="Helvetica Neue Medium"/>
                <a:sym typeface="Helvetica Neue Medium"/>
              </a:rPr>
              <a:t>F</a:t>
            </a:r>
            <a:r>
              <a:rPr lang="en-GB" sz="4000" b="1" kern="1200" dirty="0">
                <a:solidFill>
                  <a:srgbClr val="0468B1"/>
                </a:solidFill>
                <a:latin typeface="Proxima Nova"/>
                <a:ea typeface="Helvetica Neue Medium"/>
                <a:cs typeface="Helvetica Neue Medium"/>
                <a:sym typeface="Helvetica Neue Medium"/>
              </a:rPr>
              <a:t>actors: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Standard or country-specific methodology factors will be used if the methodology measures quantitative impact.  These are typically emissions factors and/or activity factors that are fixed within the methodology.   The names of the factors, units, and sources of factors should be recorded. </a:t>
            </a:r>
          </a:p>
          <a:p>
            <a:pPr marL="0" lvl="0" indent="0" algn="l" defTabSz="711200">
              <a:lnSpc>
                <a:spcPct val="90000"/>
              </a:lnSpc>
              <a:spcBef>
                <a:spcPct val="0"/>
              </a:spcBef>
              <a:spcAft>
                <a:spcPct val="35000"/>
              </a:spcAft>
              <a:buNone/>
            </a:pPr>
            <a:endPar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GB" sz="4000" b="1" kern="1200" dirty="0">
                <a:solidFill>
                  <a:srgbClr val="0468B1"/>
                </a:solidFill>
                <a:latin typeface="Proxima Nova"/>
                <a:ea typeface="Helvetica Neue Medium"/>
                <a:cs typeface="Helvetica Neue Medium"/>
                <a:sym typeface="Helvetica Neue Medium"/>
              </a:rPr>
              <a:t>Activity data: </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If the methodology measures quantitative impact, country-specific activity data will be collected.  This relates directly to the action, </a:t>
            </a:r>
            <a:r>
              <a:rPr lang="en-US" sz="2000" dirty="0" err="1">
                <a:solidFill>
                  <a:srgbClr val="0468B1"/>
                </a:solidFill>
                <a:effectLst/>
                <a:latin typeface="Proxima Nova" panose="02000506030000020004" pitchFamily="50" charset="0"/>
                <a:ea typeface="Aptos" panose="020B0004020202020204" pitchFamily="34" charset="0"/>
                <a:cs typeface="Arial" panose="020B0604020202020204" pitchFamily="34" charset="0"/>
              </a:rPr>
              <a:t>programme</a:t>
            </a:r>
            <a:r>
              <a:rPr lang="en-US" sz="2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or project and are the scalable parameters used to measure progress.   The name of the activity data parameter, units, and source of factors should be recorded.</a:t>
            </a:r>
            <a:endParaRPr lang="en-US" sz="2000" kern="1200" dirty="0">
              <a:solidFill>
                <a:srgbClr val="0468B1"/>
              </a:solidFill>
              <a:latin typeface="Proxima Nova" panose="02000506030000020004" pitchFamily="50" charset="0"/>
              <a:ea typeface="Helvetica Neue Medium"/>
              <a:cs typeface="Helvetica Neue Medium"/>
              <a:sym typeface="Helvetica Neue Medium"/>
            </a:endParaRPr>
          </a:p>
        </p:txBody>
      </p:sp>
      <p:pic>
        <p:nvPicPr>
          <p:cNvPr id="4" name="Picture 3" descr="A blank table with lines&#10;&#10;Description automatically generated with medium confidence">
            <a:extLst>
              <a:ext uri="{FF2B5EF4-FFF2-40B4-BE49-F238E27FC236}">
                <a16:creationId xmlns:a16="http://schemas.microsoft.com/office/drawing/2014/main" id="{71C3E5D5-C716-6C2F-C878-FE8A131A5F32}"/>
              </a:ext>
            </a:extLst>
          </p:cNvPr>
          <p:cNvPicPr>
            <a:picLocks noChangeAspect="1"/>
          </p:cNvPicPr>
          <p:nvPr/>
        </p:nvPicPr>
        <p:blipFill>
          <a:blip r:embed="rId3"/>
          <a:stretch>
            <a:fillRect/>
          </a:stretch>
        </p:blipFill>
        <p:spPr>
          <a:xfrm>
            <a:off x="6766906" y="2245534"/>
            <a:ext cx="5240858" cy="3436809"/>
          </a:xfrm>
          <a:prstGeom prst="rect">
            <a:avLst/>
          </a:prstGeom>
        </p:spPr>
      </p:pic>
    </p:spTree>
    <p:extLst>
      <p:ext uri="{BB962C8B-B14F-4D97-AF65-F5344CB8AC3E}">
        <p14:creationId xmlns:p14="http://schemas.microsoft.com/office/powerpoint/2010/main" val="2106233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E67A5-18E2-6D07-1CC3-CC80EAE0514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82CD8FE-3B86-698F-BFEA-E503C5E44904}"/>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62546C7-7348-E328-9870-727905F51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B488D1E0-C2B2-EF99-699D-0943B165B25F}"/>
              </a:ext>
            </a:extLst>
          </p:cNvPr>
          <p:cNvSpPr txBox="1">
            <a:spLocks/>
          </p:cNvSpPr>
          <p:nvPr/>
        </p:nvSpPr>
        <p:spPr>
          <a:xfrm>
            <a:off x="309399" y="653613"/>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spcAft>
                <a:spcPts val="1200"/>
              </a:spcAft>
            </a:pPr>
            <a:r>
              <a:rPr lang="en-US" sz="3000" dirty="0">
                <a:solidFill>
                  <a:srgbClr val="008F00"/>
                </a:solidFill>
                <a:latin typeface="Montserrat SemiBold"/>
                <a:ea typeface="+mj-lt"/>
                <a:cs typeface="+mj-lt"/>
              </a:rPr>
              <a:t>(optional)</a:t>
            </a:r>
          </a:p>
          <a:p>
            <a:pPr algn="l" defTabSz="630936">
              <a:spcAft>
                <a:spcPts val="1200"/>
              </a:spcAft>
            </a:pPr>
            <a:r>
              <a:rPr lang="en-US" sz="3000" dirty="0">
                <a:solidFill>
                  <a:srgbClr val="008F00"/>
                </a:solidFill>
                <a:latin typeface="Montserrat SemiBold"/>
                <a:ea typeface="+mj-lt"/>
                <a:cs typeface="+mj-lt"/>
              </a:rPr>
              <a:t>Step 6: Quality Check  </a:t>
            </a:r>
          </a:p>
        </p:txBody>
      </p:sp>
      <p:sp>
        <p:nvSpPr>
          <p:cNvPr id="4" name="Title 3">
            <a:extLst>
              <a:ext uri="{FF2B5EF4-FFF2-40B4-BE49-F238E27FC236}">
                <a16:creationId xmlns:a16="http://schemas.microsoft.com/office/drawing/2014/main" id="{85F30247-A70C-7B17-F5A3-1E492B390ED5}"/>
              </a:ext>
            </a:extLst>
          </p:cNvPr>
          <p:cNvSpPr txBox="1">
            <a:spLocks/>
          </p:cNvSpPr>
          <p:nvPr/>
        </p:nvSpPr>
        <p:spPr>
          <a:xfrm>
            <a:off x="309399" y="2324413"/>
            <a:ext cx="7580824" cy="22091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defTabSz="711200">
              <a:lnSpc>
                <a:spcPct val="90000"/>
              </a:lnSpc>
              <a:spcBef>
                <a:spcPct val="0"/>
              </a:spcBef>
              <a:spcAft>
                <a:spcPct val="35000"/>
              </a:spcAft>
              <a:buNone/>
            </a:pPr>
            <a:r>
              <a:rPr lang="en-US" sz="4000" b="1" kern="1200" dirty="0">
                <a:solidFill>
                  <a:srgbClr val="0468B1"/>
                </a:solidFill>
                <a:latin typeface="Proxima Nova"/>
                <a:ea typeface="Helvetica Neue Medium"/>
                <a:cs typeface="Helvetica Neue Medium"/>
                <a:sym typeface="Helvetica Neue Medium"/>
              </a:rPr>
              <a:t>Quality Check (validation): </a:t>
            </a:r>
          </a:p>
          <a:p>
            <a:pPr marL="0" lvl="0" indent="0" algn="l" defTabSz="711200">
              <a:lnSpc>
                <a:spcPct val="90000"/>
              </a:lnSpc>
              <a:spcBef>
                <a:spcPct val="0"/>
              </a:spcBef>
              <a:spcAft>
                <a:spcPct val="35000"/>
              </a:spcAft>
              <a:buNone/>
            </a:pPr>
            <a:r>
              <a:rPr lang="en-US" sz="2000" dirty="0">
                <a:solidFill>
                  <a:srgbClr val="0468B1"/>
                </a:solidFill>
                <a:latin typeface="Proxima Nova"/>
                <a:ea typeface="Helvetica Neue Medium"/>
                <a:cs typeface="Helvetica Neue Medium"/>
                <a:sym typeface="Helvetica Neue Medium"/>
              </a:rPr>
              <a:t>It is proposed that one person from the working group (or two) be nominated to perform a quality check of the information inputted into the provided Advanced Impact Information tool.  This person(s) will hold the combined draft and final mapping versions.</a:t>
            </a:r>
            <a:endParaRPr lang="en-GB" sz="2000" kern="1200" dirty="0">
              <a:solidFill>
                <a:srgbClr val="0468B1"/>
              </a:solidFill>
              <a:latin typeface="Proxima Nova" panose="02000506030000020004" pitchFamily="50" charset="0"/>
            </a:endParaRPr>
          </a:p>
        </p:txBody>
      </p:sp>
      <p:pic>
        <p:nvPicPr>
          <p:cNvPr id="5" name="Graphic 4" descr="Checkbox Checked with solid fill">
            <a:extLst>
              <a:ext uri="{FF2B5EF4-FFF2-40B4-BE49-F238E27FC236}">
                <a16:creationId xmlns:a16="http://schemas.microsoft.com/office/drawing/2014/main" id="{55F7DBD3-FB37-B2AD-A812-01980D94A3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1052" y="2421526"/>
            <a:ext cx="2555872" cy="2555872"/>
          </a:xfrm>
          <a:prstGeom prst="rect">
            <a:avLst/>
          </a:prstGeom>
        </p:spPr>
      </p:pic>
    </p:spTree>
    <p:extLst>
      <p:ext uri="{BB962C8B-B14F-4D97-AF65-F5344CB8AC3E}">
        <p14:creationId xmlns:p14="http://schemas.microsoft.com/office/powerpoint/2010/main" val="3694281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9DA2-134C-4721-CD5A-3D423018CB9E}"/>
            </a:ext>
          </a:extLst>
        </p:cNvPr>
        <p:cNvGrpSpPr/>
        <p:nvPr/>
      </p:nvGrpSpPr>
      <p:grpSpPr>
        <a:xfrm>
          <a:off x="0" y="0"/>
          <a:ext cx="0" cy="0"/>
          <a:chOff x="0" y="0"/>
          <a:chExt cx="0" cy="0"/>
        </a:xfrm>
      </p:grpSpPr>
      <p:sp>
        <p:nvSpPr>
          <p:cNvPr id="8" name="Title 3">
            <a:extLst>
              <a:ext uri="{FF2B5EF4-FFF2-40B4-BE49-F238E27FC236}">
                <a16:creationId xmlns:a16="http://schemas.microsoft.com/office/drawing/2014/main" id="{F9058F0B-A6DD-FDC6-CEAC-E116C60AEA6B}"/>
              </a:ext>
            </a:extLst>
          </p:cNvPr>
          <p:cNvSpPr txBox="1">
            <a:spLocks/>
          </p:cNvSpPr>
          <p:nvPr/>
        </p:nvSpPr>
        <p:spPr>
          <a:xfrm>
            <a:off x="345052" y="53081"/>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5. Insights for Some Sectors</a:t>
            </a:r>
          </a:p>
          <a:p>
            <a:pPr algn="l" defTabSz="630936"/>
            <a:endParaRPr lang="en-US" sz="2000" dirty="0">
              <a:solidFill>
                <a:srgbClr val="008F00"/>
              </a:solidFill>
              <a:latin typeface="Montserrat SemiBold"/>
            </a:endParaRPr>
          </a:p>
        </p:txBody>
      </p:sp>
      <p:sp>
        <p:nvSpPr>
          <p:cNvPr id="12" name="TextBox 11">
            <a:extLst>
              <a:ext uri="{FF2B5EF4-FFF2-40B4-BE49-F238E27FC236}">
                <a16:creationId xmlns:a16="http://schemas.microsoft.com/office/drawing/2014/main" id="{2BD4D4DA-50B9-365B-F0B2-82176B747490}"/>
              </a:ext>
            </a:extLst>
          </p:cNvPr>
          <p:cNvSpPr txBox="1"/>
          <p:nvPr/>
        </p:nvSpPr>
        <p:spPr>
          <a:xfrm>
            <a:off x="8156081" y="6453456"/>
            <a:ext cx="3945835" cy="253916"/>
          </a:xfrm>
          <a:prstGeom prst="rect">
            <a:avLst/>
          </a:prstGeom>
          <a:noFill/>
        </p:spPr>
        <p:txBody>
          <a:bodyPr wrap="square" rtlCol="0">
            <a:spAutoFit/>
          </a:bodyPr>
          <a:lstStyle/>
          <a:p>
            <a:pPr algn="r"/>
            <a:r>
              <a:rPr lang="en-US" sz="1050" dirty="0">
                <a:solidFill>
                  <a:srgbClr val="0468B1"/>
                </a:solidFill>
              </a:rPr>
              <a:t>UNITED NATIONS DEVELOPMENT PROGRAMME</a:t>
            </a:r>
          </a:p>
        </p:txBody>
      </p:sp>
      <p:pic>
        <p:nvPicPr>
          <p:cNvPr id="14" name="Picture 13">
            <a:extLst>
              <a:ext uri="{FF2B5EF4-FFF2-40B4-BE49-F238E27FC236}">
                <a16:creationId xmlns:a16="http://schemas.microsoft.com/office/drawing/2014/main" id="{D53A3B2E-26CB-7E47-74AB-CCCF10A4A7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4" name="Rectangle 3">
            <a:extLst>
              <a:ext uri="{FF2B5EF4-FFF2-40B4-BE49-F238E27FC236}">
                <a16:creationId xmlns:a16="http://schemas.microsoft.com/office/drawing/2014/main" id="{1349FD95-7BC9-9B3A-61B4-D5AC293DDE43}"/>
              </a:ext>
            </a:extLst>
          </p:cNvPr>
          <p:cNvSpPr/>
          <p:nvPr/>
        </p:nvSpPr>
        <p:spPr>
          <a:xfrm>
            <a:off x="3312822" y="642257"/>
            <a:ext cx="8874177" cy="5562600"/>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76ABBF-1030-55AB-2B66-B94720B9B1B4}"/>
              </a:ext>
            </a:extLst>
          </p:cNvPr>
          <p:cNvPicPr>
            <a:picLocks noChangeAspect="1"/>
          </p:cNvPicPr>
          <p:nvPr/>
        </p:nvPicPr>
        <p:blipFill>
          <a:blip r:embed="rId4" cstate="print">
            <a:extLst>
              <a:ext uri="{28A0092B-C50C-407E-A947-70E740481C1C}">
                <a14:useLocalDpi xmlns:a14="http://schemas.microsoft.com/office/drawing/2010/main" val="0"/>
              </a:ext>
            </a:extLst>
          </a:blip>
          <a:srcRect l="12629" r="12629"/>
          <a:stretch/>
        </p:blipFill>
        <p:spPr>
          <a:xfrm>
            <a:off x="1120390" y="1121220"/>
            <a:ext cx="3503116" cy="4603421"/>
          </a:xfrm>
          <a:prstGeom prst="ellipse">
            <a:avLst/>
          </a:prstGeom>
          <a:ln>
            <a:noFill/>
          </a:ln>
          <a:effectLst>
            <a:outerShdw blurRad="50800" dist="50800" sx="1000" sy="1000" algn="ctr" rotWithShape="0">
              <a:srgbClr val="000000"/>
            </a:outerShdw>
            <a:softEdge rad="0"/>
          </a:effectLst>
        </p:spPr>
      </p:pic>
      <p:pic>
        <p:nvPicPr>
          <p:cNvPr id="10" name="Picture 9">
            <a:extLst>
              <a:ext uri="{FF2B5EF4-FFF2-40B4-BE49-F238E27FC236}">
                <a16:creationId xmlns:a16="http://schemas.microsoft.com/office/drawing/2014/main" id="{126285CD-8179-C766-962D-DAB54AD852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89" y="1133359"/>
            <a:ext cx="2270759" cy="1707813"/>
          </a:xfrm>
          <a:prstGeom prst="rect">
            <a:avLst/>
          </a:prstGeom>
        </p:spPr>
      </p:pic>
      <p:sp>
        <p:nvSpPr>
          <p:cNvPr id="2" name="TextBox 1">
            <a:extLst>
              <a:ext uri="{FF2B5EF4-FFF2-40B4-BE49-F238E27FC236}">
                <a16:creationId xmlns:a16="http://schemas.microsoft.com/office/drawing/2014/main" id="{B4F1AA52-80E2-791F-986D-9E9B9BC15259}"/>
              </a:ext>
            </a:extLst>
          </p:cNvPr>
          <p:cNvSpPr txBox="1"/>
          <p:nvPr/>
        </p:nvSpPr>
        <p:spPr>
          <a:xfrm>
            <a:off x="5895555" y="2052480"/>
            <a:ext cx="5655008" cy="2765179"/>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342900" indent="-342900">
              <a:spcAft>
                <a:spcPts val="1800"/>
              </a:spcAft>
              <a:buFont typeface="Arial" panose="020B0604020202020204" pitchFamily="34" charset="0"/>
              <a:buChar char="•"/>
            </a:pPr>
            <a:r>
              <a:rPr lang="en-IN" sz="2000" b="1" dirty="0">
                <a:solidFill>
                  <a:srgbClr val="0468B1"/>
                </a:solidFill>
                <a:latin typeface="Montserrat" pitchFamily="2" charset="77"/>
              </a:rPr>
              <a:t>Renewable Energy</a:t>
            </a:r>
          </a:p>
          <a:p>
            <a:pPr marL="342900" indent="-342900">
              <a:spcAft>
                <a:spcPts val="1800"/>
              </a:spcAft>
              <a:buFont typeface="Arial" panose="020B0604020202020204" pitchFamily="34" charset="0"/>
              <a:buChar char="•"/>
            </a:pPr>
            <a:r>
              <a:rPr lang="en-IN" sz="2000" b="1" dirty="0">
                <a:solidFill>
                  <a:srgbClr val="0468B1"/>
                </a:solidFill>
                <a:latin typeface="Montserrat" pitchFamily="2" charset="77"/>
              </a:rPr>
              <a:t>Transport</a:t>
            </a:r>
          </a:p>
          <a:p>
            <a:pPr marL="342900" indent="-342900">
              <a:spcAft>
                <a:spcPts val="1800"/>
              </a:spcAft>
              <a:buFont typeface="Arial" panose="020B0604020202020204" pitchFamily="34" charset="0"/>
              <a:buChar char="•"/>
            </a:pPr>
            <a:r>
              <a:rPr lang="en-IN" sz="2000" b="1" dirty="0">
                <a:solidFill>
                  <a:srgbClr val="0468B1"/>
                </a:solidFill>
                <a:latin typeface="Montserrat" pitchFamily="2" charset="77"/>
              </a:rPr>
              <a:t>Solid Waste</a:t>
            </a:r>
          </a:p>
          <a:p>
            <a:pPr marL="342900" indent="-342900">
              <a:spcAft>
                <a:spcPts val="1800"/>
              </a:spcAft>
              <a:buFont typeface="Arial" panose="020B0604020202020204" pitchFamily="34" charset="0"/>
              <a:buChar char="•"/>
            </a:pPr>
            <a:r>
              <a:rPr lang="en-IN" sz="2000" b="1" dirty="0">
                <a:solidFill>
                  <a:srgbClr val="0468B1"/>
                </a:solidFill>
                <a:latin typeface="Montserrat" pitchFamily="2" charset="77"/>
              </a:rPr>
              <a:t>Agriculture</a:t>
            </a:r>
          </a:p>
          <a:p>
            <a:pPr marL="342900" indent="-342900">
              <a:spcAft>
                <a:spcPts val="1800"/>
              </a:spcAft>
              <a:buFont typeface="Arial" panose="020B0604020202020204" pitchFamily="34" charset="0"/>
              <a:buChar char="•"/>
            </a:pPr>
            <a:r>
              <a:rPr lang="en-IN" sz="2000" b="1" dirty="0">
                <a:solidFill>
                  <a:srgbClr val="0468B1"/>
                </a:solidFill>
                <a:latin typeface="Montserrat" pitchFamily="2" charset="77"/>
              </a:rPr>
              <a:t>Forestry</a:t>
            </a:r>
          </a:p>
        </p:txBody>
      </p:sp>
    </p:spTree>
    <p:extLst>
      <p:ext uri="{BB962C8B-B14F-4D97-AF65-F5344CB8AC3E}">
        <p14:creationId xmlns:p14="http://schemas.microsoft.com/office/powerpoint/2010/main" val="4190434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5957-6478-4E8C-A480-D0F9ACC06D6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2D95B9E-F8EA-7EC5-C763-905A901D0E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D133AC93-BEDA-7C8C-8E8E-24262286703B}"/>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Insights for Renewable Energy</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BDDA26CD-E378-E4F1-75A4-C66D53418180}"/>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D3A009EF-4B51-0313-AFD4-34FFD82400D7}"/>
              </a:ext>
            </a:extLst>
          </p:cNvPr>
          <p:cNvSpPr txBox="1">
            <a:spLocks/>
          </p:cNvSpPr>
          <p:nvPr/>
        </p:nvSpPr>
        <p:spPr>
          <a:xfrm>
            <a:off x="271317" y="642256"/>
            <a:ext cx="10504604" cy="540575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Where to look for information</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The most common sources of information for renewable energy impact are the ministries responsible for energy, customs, economy, rural communities, and statistics.  Also information can be found at the national electricity authority and companies to generate/supply electricity.  </a:t>
            </a:r>
          </a:p>
          <a:p>
            <a:pPr algn="just">
              <a:lnSpc>
                <a:spcPct val="115000"/>
              </a:lnSpc>
              <a:spcAft>
                <a:spcPts val="600"/>
              </a:spcAft>
              <a:buNone/>
            </a:pPr>
            <a:r>
              <a:rPr lang="en-GB" sz="1800" b="1" u="none" strike="noStrike"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Common basic information needs</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Fuel types and fuel consumption data (national, companies, installations)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Fuel emissions factors and other conversion factors (for energy, mass and volumes)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Electricity generation amounts (national, companies, installations)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Generation capacities (by type of renewable technology)</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Plant load factors / energy potentials (by type of renewable technology and location)</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Grid-emissions factors (national and regional)</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Off-grid-emissions factors (situation specific)</a:t>
            </a:r>
          </a:p>
        </p:txBody>
      </p:sp>
    </p:spTree>
    <p:extLst>
      <p:ext uri="{BB962C8B-B14F-4D97-AF65-F5344CB8AC3E}">
        <p14:creationId xmlns:p14="http://schemas.microsoft.com/office/powerpoint/2010/main" val="1985498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FC1CF-4283-56DB-51F8-801D22892F4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6F3B86A-D283-2760-7742-83BE52CB27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F5AE1033-7B51-EFB1-467C-7039D3022105}"/>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Insights for Transport</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5747D127-A5A6-F982-833F-7E0556BD057E}"/>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D51A3BBF-8673-BC27-70A4-3310A04A52A9}"/>
              </a:ext>
            </a:extLst>
          </p:cNvPr>
          <p:cNvSpPr txBox="1">
            <a:spLocks/>
          </p:cNvSpPr>
          <p:nvPr/>
        </p:nvSpPr>
        <p:spPr>
          <a:xfrm>
            <a:off x="184237" y="422031"/>
            <a:ext cx="10504604" cy="61895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Where to look for information</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The most common sources of information for transport impact are the ministries responsible for energy, transport, maritime &amp; aviation authorise, customs, traffic &amp; registrations, economy, and statistics.  </a:t>
            </a:r>
          </a:p>
          <a:p>
            <a:pPr algn="just">
              <a:lnSpc>
                <a:spcPct val="115000"/>
              </a:lnSpc>
              <a:spcAft>
                <a:spcPts val="600"/>
              </a:spcAft>
              <a:buNone/>
            </a:pPr>
            <a:r>
              <a:rPr lang="en-GB" sz="1800" b="1" u="none" strike="noStrike"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Common basic information needs</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Fuel types and fuel consumption data (national, suppliers and companies)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Electricity consumption (national, suppliers and companies)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Fuel emissions factors and other conversion factors (for energy, mass and volumes)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Registered numbers of vehicles, vessels, or aircraft by type &amp; model</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Imported numbers of vehicles, vessels, or aircraft by type &amp; model</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Standard emissions factors of vehicles, vessels, or aircraft by type &amp; model</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Age of vehicles, vessels, or aircraft</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Vehicle emissions limits or labels by type &amp; model </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Average annual distances travelled by vehicles, vessels, or aircraft by type &amp; route</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Electricy methodologies may be needed</a:t>
            </a:r>
          </a:p>
        </p:txBody>
      </p:sp>
    </p:spTree>
    <p:extLst>
      <p:ext uri="{BB962C8B-B14F-4D97-AF65-F5344CB8AC3E}">
        <p14:creationId xmlns:p14="http://schemas.microsoft.com/office/powerpoint/2010/main" val="495280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8CAFB-575C-0E90-53ED-759B9BA62A7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1C8040A-475B-CEF9-F38A-D3D836DBAF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7BA55AC9-B6D5-9FA9-4F90-4A7E6BE07A51}"/>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Insights for Solid Waste</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399BE4E2-2952-27BA-59A1-AB8702C34433}"/>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FB5A9F24-1E7B-AF13-3175-1A25F7BBDFC4}"/>
              </a:ext>
            </a:extLst>
          </p:cNvPr>
          <p:cNvSpPr txBox="1">
            <a:spLocks/>
          </p:cNvSpPr>
          <p:nvPr/>
        </p:nvSpPr>
        <p:spPr>
          <a:xfrm>
            <a:off x="271317" y="642256"/>
            <a:ext cx="10504604" cy="540575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Where to look for information</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The most common sources of information for solid waste impact are the ministries responsible for environment and statistics.  As well as authorities and companies operating waste management.</a:t>
            </a:r>
          </a:p>
          <a:p>
            <a:pPr algn="just">
              <a:lnSpc>
                <a:spcPct val="115000"/>
              </a:lnSpc>
              <a:spcAft>
                <a:spcPts val="600"/>
              </a:spcAft>
              <a:buNone/>
            </a:pPr>
            <a:r>
              <a:rPr lang="en-GB" sz="1800" b="1" u="none" strike="noStrike"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Common basic information needs</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Waste generation by person (urban or rural) and/or measured at management facilities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Waste disposal by type (composting, landfilling, burning/incineration…)</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Landfill conditions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Waste composition (especially organics)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Waste water content</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Waste energy content</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Waste carbon content</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Landfill gas amounts recovered, flares or utilised for energy</a:t>
            </a:r>
          </a:p>
        </p:txBody>
      </p:sp>
    </p:spTree>
    <p:extLst>
      <p:ext uri="{BB962C8B-B14F-4D97-AF65-F5344CB8AC3E}">
        <p14:creationId xmlns:p14="http://schemas.microsoft.com/office/powerpoint/2010/main" val="3023813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18F85-3AF6-3AC9-66B9-99BDAE7779B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00B9AF2-EC05-FAA5-CA41-228E1743B2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0EE2BD8E-671E-EF8C-02CA-87647B2E22C2}"/>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Insights for Agriculture</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3E303C90-DB62-F6C4-4A35-34E59E21A1BD}"/>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FE5FC4A4-CB7A-B39B-C09D-3014AEB87E16}"/>
              </a:ext>
            </a:extLst>
          </p:cNvPr>
          <p:cNvSpPr txBox="1">
            <a:spLocks/>
          </p:cNvSpPr>
          <p:nvPr/>
        </p:nvSpPr>
        <p:spPr>
          <a:xfrm>
            <a:off x="184237" y="1030218"/>
            <a:ext cx="10504604" cy="540575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Where to look for information</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The most common sources of information on agriculture's impacts are the ministries responsible for agriculture, statistics, customs, industry, and rural communities.  As well as companies operating in the agriculture space (especially </a:t>
            </a:r>
            <a:r>
              <a:rPr lang="en-GB" sz="1800" kern="100" dirty="0" err="1">
                <a:solidFill>
                  <a:srgbClr val="0468B1"/>
                </a:solidFill>
                <a:effectLst/>
                <a:latin typeface="Proxima Nova" panose="02000506030000020004" pitchFamily="50" charset="0"/>
                <a:ea typeface="Aptos" panose="020B0004020202020204" pitchFamily="34" charset="0"/>
                <a:cs typeface="Arial" panose="020B0604020202020204" pitchFamily="34" charset="0"/>
              </a:rPr>
              <a:t>SOEs</a:t>
            </a: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t>
            </a:r>
          </a:p>
          <a:p>
            <a:pPr algn="just">
              <a:lnSpc>
                <a:spcPct val="115000"/>
              </a:lnSpc>
              <a:spcAft>
                <a:spcPts val="600"/>
              </a:spcAft>
              <a:buNone/>
            </a:pPr>
            <a:r>
              <a:rPr lang="en-GB" sz="1800" b="1" u="none" strike="noStrike"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Common basic information needs</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Numbers of livestock by type</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Days livestock is alive</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Various CH</a:t>
            </a:r>
            <a:r>
              <a:rPr lang="en-GB" sz="1800" kern="100" baseline="-25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4</a:t>
            </a: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emissions factors by livestock type – Tier 1</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Type of manure management</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Energy intake of livestock by type (specific equations)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Volatile solids of livestock by type (specific equations)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Average animal mass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Measured biogas generation and/or combustion</a:t>
            </a:r>
          </a:p>
          <a:p>
            <a:pPr lvl="0" algn="just">
              <a:lnSpc>
                <a:spcPct val="115000"/>
              </a:lnSpc>
              <a:spcAft>
                <a:spcPts val="600"/>
              </a:spcAft>
            </a:pP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E75A738-F867-8073-1C20-F79A6F0FD95F}"/>
              </a:ext>
            </a:extLst>
          </p:cNvPr>
          <p:cNvSpPr txBox="1"/>
          <p:nvPr/>
        </p:nvSpPr>
        <p:spPr>
          <a:xfrm>
            <a:off x="6316910" y="2909057"/>
            <a:ext cx="5519057" cy="2074029"/>
          </a:xfrm>
          <a:prstGeom prst="rect">
            <a:avLst/>
          </a:prstGeom>
          <a:noFill/>
        </p:spPr>
        <p:txBody>
          <a:bodyPr wrap="square">
            <a:spAutoFit/>
          </a:bodyPr>
          <a:lstStyle/>
          <a:p>
            <a:pPr marL="342900" lvl="0" indent="-342900" algn="just">
              <a:lnSpc>
                <a:spcPct val="115000"/>
              </a:lnSpc>
              <a:spcAft>
                <a:spcPts val="600"/>
              </a:spcAft>
              <a:buFont typeface="Wingdings" panose="05000000000000000000" pitchFamily="2" charset="2"/>
              <a:buChar char=""/>
            </a:pPr>
            <a:r>
              <a:rPr lang="en-GB" sz="16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Emissions factors for N</a:t>
            </a:r>
            <a:r>
              <a:rPr lang="en-GB" sz="1600" kern="100" baseline="-25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2</a:t>
            </a:r>
            <a:r>
              <a:rPr lang="en-GB" sz="16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O from manage soils</a:t>
            </a:r>
          </a:p>
          <a:p>
            <a:pPr marL="342900" lvl="0" indent="-342900" algn="just">
              <a:lnSpc>
                <a:spcPct val="115000"/>
              </a:lnSpc>
              <a:spcAft>
                <a:spcPts val="600"/>
              </a:spcAft>
              <a:buFont typeface="Wingdings" panose="05000000000000000000" pitchFamily="2" charset="2"/>
              <a:buChar char=""/>
            </a:pPr>
            <a:r>
              <a:rPr lang="en-GB" sz="16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Amounts of fertilisers applied by type (organic and inorganic/synthetic) </a:t>
            </a:r>
          </a:p>
          <a:p>
            <a:pPr marL="342900" lvl="0" indent="-342900" algn="just">
              <a:lnSpc>
                <a:spcPct val="115000"/>
              </a:lnSpc>
              <a:spcAft>
                <a:spcPts val="600"/>
              </a:spcAft>
              <a:buFont typeface="Wingdings" panose="05000000000000000000" pitchFamily="2" charset="2"/>
              <a:buChar char=""/>
            </a:pPr>
            <a:r>
              <a:rPr lang="en-GB" sz="16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Crop yields by type</a:t>
            </a:r>
          </a:p>
          <a:p>
            <a:pPr marL="342900" lvl="0" indent="-342900" algn="just">
              <a:lnSpc>
                <a:spcPct val="115000"/>
              </a:lnSpc>
              <a:spcAft>
                <a:spcPts val="600"/>
              </a:spcAft>
              <a:buFont typeface="Wingdings" panose="05000000000000000000" pitchFamily="2" charset="2"/>
              <a:buChar char=""/>
            </a:pPr>
            <a:r>
              <a:rPr lang="en-GB" sz="16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Various CH</a:t>
            </a:r>
            <a:r>
              <a:rPr lang="en-GB" sz="1600" kern="100" baseline="-250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4</a:t>
            </a:r>
            <a:r>
              <a:rPr lang="en-GB" sz="16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emissions factors by per type of crop (rice)</a:t>
            </a:r>
          </a:p>
          <a:p>
            <a:pPr marL="342900" lvl="0" indent="-342900" algn="just">
              <a:lnSpc>
                <a:spcPct val="115000"/>
              </a:lnSpc>
              <a:spcAft>
                <a:spcPts val="600"/>
              </a:spcAft>
              <a:buFont typeface="Wingdings" panose="05000000000000000000" pitchFamily="2" charset="2"/>
              <a:buChar char=""/>
            </a:pPr>
            <a:r>
              <a:rPr lang="en-GB" sz="16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Land under cultivation by type of drop</a:t>
            </a:r>
          </a:p>
        </p:txBody>
      </p:sp>
    </p:spTree>
    <p:extLst>
      <p:ext uri="{BB962C8B-B14F-4D97-AF65-F5344CB8AC3E}">
        <p14:creationId xmlns:p14="http://schemas.microsoft.com/office/powerpoint/2010/main" val="1803009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1095-2AC1-8E6C-DFCE-70F5FB93147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98F223A-7CE5-689E-8077-A2D2C8D2E2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6" name="Title 3">
            <a:extLst>
              <a:ext uri="{FF2B5EF4-FFF2-40B4-BE49-F238E27FC236}">
                <a16:creationId xmlns:a16="http://schemas.microsoft.com/office/drawing/2014/main" id="{E04EB071-9161-A914-841A-1A2451BDA4B8}"/>
              </a:ext>
            </a:extLst>
          </p:cNvPr>
          <p:cNvSpPr txBox="1">
            <a:spLocks/>
          </p:cNvSpPr>
          <p:nvPr/>
        </p:nvSpPr>
        <p:spPr>
          <a:xfrm>
            <a:off x="184237" y="55228"/>
            <a:ext cx="10504604" cy="5870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Insights for Forestry</a:t>
            </a:r>
            <a:endParaRPr lang="en-US" sz="2000" b="1" dirty="0">
              <a:solidFill>
                <a:srgbClr val="008F00"/>
              </a:solidFill>
              <a:latin typeface="Proxima Nova" panose="02000506030000020004" pitchFamily="50" charset="0"/>
            </a:endParaRPr>
          </a:p>
        </p:txBody>
      </p:sp>
      <p:sp>
        <p:nvSpPr>
          <p:cNvPr id="2" name="Rectangle 1">
            <a:extLst>
              <a:ext uri="{FF2B5EF4-FFF2-40B4-BE49-F238E27FC236}">
                <a16:creationId xmlns:a16="http://schemas.microsoft.com/office/drawing/2014/main" id="{3D561C3D-D784-0F2F-6800-8552A0BF035F}"/>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0392DFAB-5590-29E2-9792-88A19CF31DA7}"/>
              </a:ext>
            </a:extLst>
          </p:cNvPr>
          <p:cNvSpPr txBox="1">
            <a:spLocks/>
          </p:cNvSpPr>
          <p:nvPr/>
        </p:nvSpPr>
        <p:spPr>
          <a:xfrm>
            <a:off x="293088" y="1051988"/>
            <a:ext cx="10504604" cy="540575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Where to look for information</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The most common sources of information on agriculture's impacts are the ministries responsible for forestry, agriculture, statistics, customs, industry, and rural communities.  As well as companies operating in the agriculture and forestry space (especially </a:t>
            </a:r>
            <a:r>
              <a:rPr lang="en-GB" sz="1800" kern="100" dirty="0" err="1">
                <a:solidFill>
                  <a:srgbClr val="0468B1"/>
                </a:solidFill>
                <a:effectLst/>
                <a:latin typeface="Proxima Nova" panose="02000506030000020004" pitchFamily="50" charset="0"/>
                <a:ea typeface="Aptos" panose="020B0004020202020204" pitchFamily="34" charset="0"/>
                <a:cs typeface="Arial" panose="020B0604020202020204" pitchFamily="34" charset="0"/>
              </a:rPr>
              <a:t>SOEs</a:t>
            </a: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t>
            </a:r>
          </a:p>
          <a:p>
            <a:pPr algn="just">
              <a:lnSpc>
                <a:spcPct val="115000"/>
              </a:lnSpc>
              <a:spcAft>
                <a:spcPts val="600"/>
              </a:spcAft>
              <a:buNone/>
            </a:pPr>
            <a:r>
              <a:rPr lang="en-GB" sz="1800" b="1" u="none" strike="noStrike"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 </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algn="just">
              <a:lnSpc>
                <a:spcPct val="115000"/>
              </a:lnSpc>
              <a:spcAft>
                <a:spcPts val="600"/>
              </a:spcAft>
              <a:buNone/>
            </a:pPr>
            <a:r>
              <a:rPr lang="en-GB" sz="1800" b="1" u="sng"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Common basic information needs</a:t>
            </a: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Area with forests/trees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Growing stock volumes per ha by species of trees and climatic zones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Carbon fraction of above ground mass of biomass by species of trees and climatic zones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Ratio of below ground mass of biomass by species of trees and climatic zones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Removal, harvested, and insect disturbance of stock volumes by species of trees and climatic zones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Above-ground biomass factors by region and ecological zone in forests and plantations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Above-ground biomass growth by region and ecological zone in forests and plantations</a:t>
            </a:r>
          </a:p>
          <a:p>
            <a:pPr marL="342900" lvl="0" indent="-342900" algn="just">
              <a:lnSpc>
                <a:spcPct val="115000"/>
              </a:lnSpc>
              <a:spcAft>
                <a:spcPts val="600"/>
              </a:spcAft>
              <a:buFont typeface="Wingdings" panose="05000000000000000000" pitchFamily="2" charset="2"/>
              <a:buChar char=""/>
            </a:pPr>
            <a:r>
              <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rPr>
              <a:t>Wodd density by species</a:t>
            </a:r>
          </a:p>
          <a:p>
            <a:pPr marL="342900" lvl="0" indent="-342900" algn="just">
              <a:lnSpc>
                <a:spcPct val="115000"/>
              </a:lnSpc>
              <a:spcAft>
                <a:spcPts val="600"/>
              </a:spcAft>
              <a:buFont typeface="Wingdings" panose="05000000000000000000" pitchFamily="2" charset="2"/>
              <a:buChar char=""/>
            </a:pPr>
            <a:endParaRPr lang="en-GB" sz="1800" kern="100" dirty="0">
              <a:solidFill>
                <a:srgbClr val="0468B1"/>
              </a:solidFill>
              <a:effectLst/>
              <a:latin typeface="Proxima Nova" panose="02000506030000020004" pitchFamily="50"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105391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2132C-D5D7-7BE9-22A1-419CEDC51E00}"/>
            </a:ext>
          </a:extLst>
        </p:cNvPr>
        <p:cNvGrpSpPr/>
        <p:nvPr/>
      </p:nvGrpSpPr>
      <p:grpSpPr>
        <a:xfrm>
          <a:off x="0" y="0"/>
          <a:ext cx="0" cy="0"/>
          <a:chOff x="0" y="0"/>
          <a:chExt cx="0" cy="0"/>
        </a:xfrm>
      </p:grpSpPr>
      <p:sp>
        <p:nvSpPr>
          <p:cNvPr id="8" name="Title 3">
            <a:extLst>
              <a:ext uri="{FF2B5EF4-FFF2-40B4-BE49-F238E27FC236}">
                <a16:creationId xmlns:a16="http://schemas.microsoft.com/office/drawing/2014/main" id="{B9C9669A-09B6-930A-F810-AE7A1891BF61}"/>
              </a:ext>
            </a:extLst>
          </p:cNvPr>
          <p:cNvSpPr txBox="1">
            <a:spLocks/>
          </p:cNvSpPr>
          <p:nvPr/>
        </p:nvSpPr>
        <p:spPr>
          <a:xfrm>
            <a:off x="345052" y="53081"/>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6. Other Useful Resources</a:t>
            </a:r>
          </a:p>
          <a:p>
            <a:pPr algn="l" defTabSz="630936"/>
            <a:endParaRPr lang="en-US" sz="2000" b="1" dirty="0">
              <a:solidFill>
                <a:srgbClr val="008F00"/>
              </a:solidFill>
              <a:latin typeface="Proxima Nova" panose="02000506030000020004" pitchFamily="50" charset="0"/>
            </a:endParaRPr>
          </a:p>
        </p:txBody>
      </p:sp>
      <p:sp>
        <p:nvSpPr>
          <p:cNvPr id="12" name="TextBox 11">
            <a:extLst>
              <a:ext uri="{FF2B5EF4-FFF2-40B4-BE49-F238E27FC236}">
                <a16:creationId xmlns:a16="http://schemas.microsoft.com/office/drawing/2014/main" id="{FE6E543D-C001-104A-3960-FC30214DA47F}"/>
              </a:ext>
            </a:extLst>
          </p:cNvPr>
          <p:cNvSpPr txBox="1"/>
          <p:nvPr/>
        </p:nvSpPr>
        <p:spPr>
          <a:xfrm>
            <a:off x="8156081" y="6453456"/>
            <a:ext cx="3945835" cy="253916"/>
          </a:xfrm>
          <a:prstGeom prst="rect">
            <a:avLst/>
          </a:prstGeom>
          <a:noFill/>
        </p:spPr>
        <p:txBody>
          <a:bodyPr wrap="square" rtlCol="0">
            <a:spAutoFit/>
          </a:bodyPr>
          <a:lstStyle/>
          <a:p>
            <a:pPr algn="r"/>
            <a:r>
              <a:rPr lang="en-US" sz="1050" dirty="0">
                <a:solidFill>
                  <a:srgbClr val="0468B1"/>
                </a:solidFill>
              </a:rPr>
              <a:t>UNITED NATIONS DEVELOPMENT PROGRAMME</a:t>
            </a:r>
          </a:p>
        </p:txBody>
      </p:sp>
      <p:pic>
        <p:nvPicPr>
          <p:cNvPr id="14" name="Picture 13">
            <a:extLst>
              <a:ext uri="{FF2B5EF4-FFF2-40B4-BE49-F238E27FC236}">
                <a16:creationId xmlns:a16="http://schemas.microsoft.com/office/drawing/2014/main" id="{B65202A9-49C7-9E53-41C0-A8ABCC2518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4" name="Rectangle 3">
            <a:extLst>
              <a:ext uri="{FF2B5EF4-FFF2-40B4-BE49-F238E27FC236}">
                <a16:creationId xmlns:a16="http://schemas.microsoft.com/office/drawing/2014/main" id="{47100D8D-F0EA-6530-5073-8B8D3EF10CAE}"/>
              </a:ext>
            </a:extLst>
          </p:cNvPr>
          <p:cNvSpPr/>
          <p:nvPr/>
        </p:nvSpPr>
        <p:spPr>
          <a:xfrm>
            <a:off x="3312822" y="642257"/>
            <a:ext cx="8874177" cy="5562600"/>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59573-38C3-4712-8288-1C6F7402DC78}"/>
              </a:ext>
            </a:extLst>
          </p:cNvPr>
          <p:cNvSpPr txBox="1"/>
          <p:nvPr/>
        </p:nvSpPr>
        <p:spPr>
          <a:xfrm>
            <a:off x="5841455" y="1887993"/>
            <a:ext cx="6101442" cy="3433248"/>
          </a:xfrm>
          <a:prstGeom prst="rect">
            <a:avLst/>
          </a:prstGeom>
          <a:noFill/>
        </p:spPr>
        <p:txBody>
          <a:bodyPr wrap="square">
            <a:spAutoFit/>
          </a:bodyPr>
          <a:lstStyle/>
          <a:p>
            <a:pPr algn="just">
              <a:lnSpc>
                <a:spcPct val="115000"/>
              </a:lnSpc>
              <a:spcAft>
                <a:spcPts val="800"/>
              </a:spcAft>
              <a:buNone/>
            </a:pPr>
            <a:r>
              <a:rPr lang="en-GB" sz="1600" b="1" i="1" kern="100" dirty="0">
                <a:effectLst/>
                <a:latin typeface="Verdana" panose="020B0604030504040204" pitchFamily="34" charset="0"/>
                <a:ea typeface="Aptos" panose="020B0004020202020204" pitchFamily="34" charset="0"/>
                <a:cs typeface="Arial" panose="020B0604020202020204" pitchFamily="34" charset="0"/>
              </a:rPr>
              <a:t>National Climate Transparency Platform (</a:t>
            </a:r>
            <a:r>
              <a:rPr lang="en-GB" sz="1600" b="1" i="1" kern="100" dirty="0" err="1">
                <a:effectLst/>
                <a:latin typeface="Verdana" panose="020B0604030504040204" pitchFamily="34" charset="0"/>
                <a:ea typeface="Aptos" panose="020B0004020202020204" pitchFamily="34" charset="0"/>
                <a:cs typeface="Arial" panose="020B0604020202020204" pitchFamily="34" charset="0"/>
              </a:rPr>
              <a:t>NCTP</a:t>
            </a:r>
            <a:r>
              <a:rPr lang="en-GB" sz="1600" b="1" i="1" kern="100" dirty="0">
                <a:effectLst/>
                <a:latin typeface="Verdana" panose="020B0604030504040204" pitchFamily="34" charset="0"/>
                <a:ea typeface="Aptos" panose="020B0004020202020204" pitchFamily="34" charset="0"/>
                <a:cs typeface="Arial" panose="020B0604020202020204" pitchFamily="34" charset="0"/>
              </a:rPr>
              <a:t>):</a:t>
            </a:r>
            <a:endParaRPr lang="en-GB" sz="1600" i="1"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4"/>
              </a:rPr>
              <a:t>GitHub resources (software)</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5"/>
              </a:rPr>
              <a:t>Software demo website</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sz="1600" kern="100" dirty="0">
                <a:effectLst/>
                <a:latin typeface="Verdana" panose="020B0604030504040204" pitchFamily="34" charset="0"/>
                <a:ea typeface="Aptos" panose="020B0004020202020204" pitchFamily="34" charset="0"/>
                <a:cs typeface="Arial" panose="020B0604020202020204" pitchFamily="34" charset="0"/>
              </a:rPr>
              <a:t> </a:t>
            </a:r>
          </a:p>
          <a:p>
            <a:pPr algn="just">
              <a:lnSpc>
                <a:spcPct val="115000"/>
              </a:lnSpc>
              <a:spcAft>
                <a:spcPts val="800"/>
              </a:spcAft>
              <a:buNone/>
            </a:pPr>
            <a:r>
              <a:rPr lang="en-GB" sz="1600" b="1" i="1" kern="100" dirty="0">
                <a:effectLst/>
                <a:latin typeface="Verdana" panose="020B0604030504040204" pitchFamily="34" charset="0"/>
                <a:ea typeface="Aptos" panose="020B0004020202020204" pitchFamily="34" charset="0"/>
                <a:cs typeface="Arial" panose="020B0604020202020204" pitchFamily="34" charset="0"/>
              </a:rPr>
              <a:t>Enhanced Transparency Framework</a:t>
            </a:r>
            <a:r>
              <a:rPr lang="en-GB" sz="1600" i="1" kern="100" dirty="0">
                <a:effectLst/>
                <a:latin typeface="Verdana" panose="020B0604030504040204" pitchFamily="34" charset="0"/>
                <a:ea typeface="Aptos" panose="020B0004020202020204" pitchFamily="34" charset="0"/>
                <a:cs typeface="Arial" panose="020B0604020202020204" pitchFamily="34" charset="0"/>
              </a:rPr>
              <a:t>:</a:t>
            </a:r>
          </a:p>
          <a:p>
            <a:pPr algn="just">
              <a:lnSpc>
                <a:spcPct val="115000"/>
              </a:lnSpc>
              <a:spcAft>
                <a:spcPts val="800"/>
              </a:spcAft>
              <a:buNone/>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6"/>
              </a:rPr>
              <a:t>UNFCCC Transparency Website</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7"/>
              </a:rPr>
              <a:t>UNFCCC ETF Reporting Tools</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8"/>
              </a:rPr>
              <a:t>ETF Modalities Procedures and Guidelines 18/CMA1</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9"/>
              </a:rPr>
              <a:t>ETF Reporting Tables 5/CMA3</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79B59F7-7E1C-E38B-A1D3-BC5FD6765690}"/>
              </a:ext>
            </a:extLst>
          </p:cNvPr>
          <p:cNvPicPr>
            <a:picLocks noChangeAspect="1"/>
          </p:cNvPicPr>
          <p:nvPr/>
        </p:nvPicPr>
        <p:blipFill>
          <a:blip r:embed="rId10" cstate="print">
            <a:extLst>
              <a:ext uri="{28A0092B-C50C-407E-A947-70E740481C1C}">
                <a14:useLocalDpi xmlns:a14="http://schemas.microsoft.com/office/drawing/2010/main" val="0"/>
              </a:ext>
            </a:extLst>
          </a:blip>
          <a:srcRect l="12629" r="12629"/>
          <a:stretch/>
        </p:blipFill>
        <p:spPr>
          <a:xfrm>
            <a:off x="1120390" y="1121220"/>
            <a:ext cx="3503116" cy="4603421"/>
          </a:xfrm>
          <a:prstGeom prst="ellipse">
            <a:avLst/>
          </a:prstGeom>
          <a:ln>
            <a:noFill/>
          </a:ln>
          <a:effectLst>
            <a:outerShdw blurRad="50800" dist="50800" sx="1000" sy="1000" algn="ctr" rotWithShape="0">
              <a:srgbClr val="000000"/>
            </a:outerShdw>
            <a:softEdge rad="0"/>
          </a:effectLst>
        </p:spPr>
      </p:pic>
      <p:pic>
        <p:nvPicPr>
          <p:cNvPr id="10" name="Picture 9">
            <a:extLst>
              <a:ext uri="{FF2B5EF4-FFF2-40B4-BE49-F238E27FC236}">
                <a16:creationId xmlns:a16="http://schemas.microsoft.com/office/drawing/2014/main" id="{45BA52DB-B285-35E7-8014-43BC040C118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989" y="1133359"/>
            <a:ext cx="2270759" cy="1707813"/>
          </a:xfrm>
          <a:prstGeom prst="rect">
            <a:avLst/>
          </a:prstGeom>
        </p:spPr>
      </p:pic>
    </p:spTree>
    <p:extLst>
      <p:ext uri="{BB962C8B-B14F-4D97-AF65-F5344CB8AC3E}">
        <p14:creationId xmlns:p14="http://schemas.microsoft.com/office/powerpoint/2010/main" val="77921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2920D-6098-B23D-4631-FBE81FA483F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EDA017A-853E-5506-E471-1E149223DB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3" name="Rectangle 2">
            <a:extLst>
              <a:ext uri="{FF2B5EF4-FFF2-40B4-BE49-F238E27FC236}">
                <a16:creationId xmlns:a16="http://schemas.microsoft.com/office/drawing/2014/main" id="{0F1B920B-157C-773A-C7D0-7416E06D6B61}"/>
              </a:ext>
            </a:extLst>
          </p:cNvPr>
          <p:cNvSpPr/>
          <p:nvPr/>
        </p:nvSpPr>
        <p:spPr>
          <a:xfrm>
            <a:off x="39219" y="651878"/>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3">
            <a:extLst>
              <a:ext uri="{FF2B5EF4-FFF2-40B4-BE49-F238E27FC236}">
                <a16:creationId xmlns:a16="http://schemas.microsoft.com/office/drawing/2014/main" id="{393B058F-AEAE-4CC4-99E8-E3217DFB8F47}"/>
              </a:ext>
            </a:extLst>
          </p:cNvPr>
          <p:cNvSpPr txBox="1">
            <a:spLocks/>
          </p:cNvSpPr>
          <p:nvPr/>
        </p:nvSpPr>
        <p:spPr>
          <a:xfrm>
            <a:off x="313989" y="315562"/>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The Companion Guide:</a:t>
            </a:r>
          </a:p>
          <a:p>
            <a:pPr algn="l" defTabSz="630936"/>
            <a:r>
              <a:rPr lang="en-US" sz="2000" dirty="0">
                <a:solidFill>
                  <a:srgbClr val="008F00"/>
                </a:solidFill>
                <a:latin typeface="Montserrat SemiBold"/>
                <a:ea typeface="+mj-lt"/>
                <a:cs typeface="+mj-lt"/>
              </a:rPr>
              <a:t>Structuring Information for the (</a:t>
            </a:r>
            <a:r>
              <a:rPr lang="en-US" sz="2000" dirty="0" err="1">
                <a:solidFill>
                  <a:srgbClr val="008F00"/>
                </a:solidFill>
                <a:latin typeface="Montserrat SemiBold"/>
                <a:ea typeface="+mj-lt"/>
                <a:cs typeface="+mj-lt"/>
              </a:rPr>
              <a:t>NCTP</a:t>
            </a:r>
            <a:r>
              <a:rPr lang="en-US" sz="2000" dirty="0">
                <a:solidFill>
                  <a:srgbClr val="008F00"/>
                </a:solidFill>
                <a:latin typeface="Montserrat SemiBold"/>
                <a:ea typeface="+mj-lt"/>
                <a:cs typeface="+mj-lt"/>
              </a:rPr>
              <a:t>) </a:t>
            </a:r>
          </a:p>
          <a:p>
            <a:pPr algn="l" defTabSz="630936"/>
            <a:endParaRPr lang="en-US" sz="2000" dirty="0">
              <a:solidFill>
                <a:srgbClr val="008F00"/>
              </a:solidFill>
              <a:latin typeface="Montserrat SemiBold"/>
            </a:endParaRPr>
          </a:p>
        </p:txBody>
      </p:sp>
      <p:pic>
        <p:nvPicPr>
          <p:cNvPr id="7" name="Picture 6">
            <a:extLst>
              <a:ext uri="{FF2B5EF4-FFF2-40B4-BE49-F238E27FC236}">
                <a16:creationId xmlns:a16="http://schemas.microsoft.com/office/drawing/2014/main" id="{B4ED2D33-4B40-BA7E-CC4B-B82095B335DB}"/>
              </a:ext>
            </a:extLst>
          </p:cNvPr>
          <p:cNvPicPr>
            <a:picLocks noChangeAspect="1"/>
          </p:cNvPicPr>
          <p:nvPr/>
        </p:nvPicPr>
        <p:blipFill>
          <a:blip r:embed="rId3"/>
          <a:stretch>
            <a:fillRect/>
          </a:stretch>
        </p:blipFill>
        <p:spPr>
          <a:xfrm>
            <a:off x="7639472" y="1357874"/>
            <a:ext cx="2741480" cy="3902965"/>
          </a:xfrm>
          <a:prstGeom prst="rect">
            <a:avLst/>
          </a:prstGeom>
          <a:ln>
            <a:solidFill>
              <a:schemeClr val="accent1"/>
            </a:solidFill>
          </a:ln>
        </p:spPr>
      </p:pic>
      <p:pic>
        <p:nvPicPr>
          <p:cNvPr id="10" name="Picture 9">
            <a:extLst>
              <a:ext uri="{FF2B5EF4-FFF2-40B4-BE49-F238E27FC236}">
                <a16:creationId xmlns:a16="http://schemas.microsoft.com/office/drawing/2014/main" id="{7CFCB6BF-C529-7809-86A9-88588A34DAE1}"/>
              </a:ext>
            </a:extLst>
          </p:cNvPr>
          <p:cNvPicPr>
            <a:picLocks noChangeAspect="1"/>
          </p:cNvPicPr>
          <p:nvPr/>
        </p:nvPicPr>
        <p:blipFill>
          <a:blip r:embed="rId4"/>
          <a:stretch>
            <a:fillRect/>
          </a:stretch>
        </p:blipFill>
        <p:spPr>
          <a:xfrm>
            <a:off x="8706819" y="2420445"/>
            <a:ext cx="2755892" cy="3902965"/>
          </a:xfrm>
          <a:prstGeom prst="rect">
            <a:avLst/>
          </a:prstGeom>
          <a:ln>
            <a:solidFill>
              <a:schemeClr val="accent1"/>
            </a:solidFill>
          </a:ln>
        </p:spPr>
      </p:pic>
      <p:sp>
        <p:nvSpPr>
          <p:cNvPr id="11" name="Title 3">
            <a:extLst>
              <a:ext uri="{FF2B5EF4-FFF2-40B4-BE49-F238E27FC236}">
                <a16:creationId xmlns:a16="http://schemas.microsoft.com/office/drawing/2014/main" id="{FCB58820-2D5F-BD18-ED24-4742A9A4A753}"/>
              </a:ext>
            </a:extLst>
          </p:cNvPr>
          <p:cNvSpPr txBox="1">
            <a:spLocks/>
          </p:cNvSpPr>
          <p:nvPr/>
        </p:nvSpPr>
        <p:spPr>
          <a:xfrm>
            <a:off x="378824" y="1432764"/>
            <a:ext cx="6422798" cy="42319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lnSpc>
                <a:spcPct val="100000"/>
              </a:lnSpc>
              <a:spcAft>
                <a:spcPts val="2400"/>
              </a:spcAft>
            </a:pPr>
            <a:r>
              <a:rPr lang="en-US" sz="2000" dirty="0">
                <a:solidFill>
                  <a:srgbClr val="0468B1"/>
                </a:solidFill>
                <a:latin typeface="Montserrat" panose="00000500000000000000" pitchFamily="50" charset="0"/>
                <a:ea typeface="+mj-lt"/>
                <a:cs typeface="+mj-lt"/>
              </a:rPr>
              <a:t>The Companion Guide is made to help national stakeholders with the process of structuring and preparing information so it can be inputted into the modules of the </a:t>
            </a:r>
            <a:r>
              <a:rPr lang="en-US" sz="2000" dirty="0" err="1">
                <a:solidFill>
                  <a:srgbClr val="0468B1"/>
                </a:solidFill>
                <a:latin typeface="Montserrat" panose="00000500000000000000" pitchFamily="50" charset="0"/>
                <a:ea typeface="+mj-lt"/>
                <a:cs typeface="+mj-lt"/>
              </a:rPr>
              <a:t>NCTP</a:t>
            </a:r>
            <a:r>
              <a:rPr lang="en-US" sz="2000" dirty="0">
                <a:solidFill>
                  <a:srgbClr val="0468B1"/>
                </a:solidFill>
                <a:latin typeface="Montserrat" panose="00000500000000000000" pitchFamily="50" charset="0"/>
                <a:ea typeface="+mj-lt"/>
                <a:cs typeface="+mj-lt"/>
              </a:rPr>
              <a:t>.</a:t>
            </a:r>
          </a:p>
          <a:p>
            <a:pPr algn="l" defTabSz="630936">
              <a:lnSpc>
                <a:spcPct val="100000"/>
              </a:lnSpc>
              <a:spcAft>
                <a:spcPts val="2400"/>
              </a:spcAft>
            </a:pPr>
            <a:r>
              <a:rPr lang="en-US" sz="2000" dirty="0">
                <a:solidFill>
                  <a:srgbClr val="0468B1"/>
                </a:solidFill>
                <a:latin typeface="Montserrat" panose="00000500000000000000" pitchFamily="50" charset="0"/>
                <a:ea typeface="+mj-lt"/>
                <a:cs typeface="+mj-lt"/>
              </a:rPr>
              <a:t>The Guide includes step-by-step instructions on how working groups can identify and input information into a simple Mapping Matrix Tool (Excel) for ease of process.</a:t>
            </a:r>
          </a:p>
          <a:p>
            <a:pPr algn="l" defTabSz="630936">
              <a:lnSpc>
                <a:spcPct val="100000"/>
              </a:lnSpc>
              <a:spcAft>
                <a:spcPts val="2400"/>
              </a:spcAft>
            </a:pPr>
            <a:r>
              <a:rPr lang="en-US" sz="2000" dirty="0">
                <a:solidFill>
                  <a:srgbClr val="0468B1"/>
                </a:solidFill>
                <a:latin typeface="Montserrat" panose="00000500000000000000" pitchFamily="50" charset="0"/>
                <a:ea typeface="+mj-lt"/>
                <a:cs typeface="+mj-lt"/>
              </a:rPr>
              <a:t>The Guide also offers simple sectoral insights that can help in the process above and identifies different resources that may be helpful.</a:t>
            </a:r>
            <a:endParaRPr lang="en-US" sz="2000" dirty="0">
              <a:solidFill>
                <a:srgbClr val="0468B1"/>
              </a:solidFill>
              <a:latin typeface="Montserrat" panose="00000500000000000000" pitchFamily="50" charset="0"/>
            </a:endParaRPr>
          </a:p>
        </p:txBody>
      </p:sp>
    </p:spTree>
    <p:extLst>
      <p:ext uri="{BB962C8B-B14F-4D97-AF65-F5344CB8AC3E}">
        <p14:creationId xmlns:p14="http://schemas.microsoft.com/office/powerpoint/2010/main" val="2527439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AF124-7199-37CF-ACF9-289422F698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B8058D3-7D7B-143D-B404-CFE3D006B33A}"/>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EE257F6-AE2A-ACEF-D842-1A1C2C466A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3" name="Title 3">
            <a:extLst>
              <a:ext uri="{FF2B5EF4-FFF2-40B4-BE49-F238E27FC236}">
                <a16:creationId xmlns:a16="http://schemas.microsoft.com/office/drawing/2014/main" id="{AF369377-408F-A562-BDC2-14243AF59651}"/>
              </a:ext>
            </a:extLst>
          </p:cNvPr>
          <p:cNvSpPr txBox="1">
            <a:spLocks/>
          </p:cNvSpPr>
          <p:nvPr/>
        </p:nvSpPr>
        <p:spPr>
          <a:xfrm>
            <a:off x="345052" y="53081"/>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Other Useful Resources (cont.)</a:t>
            </a:r>
          </a:p>
          <a:p>
            <a:pPr algn="l" defTabSz="630936"/>
            <a:endParaRPr lang="en-US" sz="2000" b="1" dirty="0">
              <a:solidFill>
                <a:srgbClr val="008F00"/>
              </a:solidFill>
              <a:latin typeface="Proxima Nova" panose="02000506030000020004" pitchFamily="50" charset="0"/>
            </a:endParaRPr>
          </a:p>
        </p:txBody>
      </p:sp>
      <p:sp>
        <p:nvSpPr>
          <p:cNvPr id="7" name="TextBox 6">
            <a:extLst>
              <a:ext uri="{FF2B5EF4-FFF2-40B4-BE49-F238E27FC236}">
                <a16:creationId xmlns:a16="http://schemas.microsoft.com/office/drawing/2014/main" id="{E3629AC6-4E81-3051-96EF-D1903A278BD5}"/>
              </a:ext>
            </a:extLst>
          </p:cNvPr>
          <p:cNvSpPr txBox="1"/>
          <p:nvPr/>
        </p:nvSpPr>
        <p:spPr>
          <a:xfrm>
            <a:off x="345052" y="1519503"/>
            <a:ext cx="8329891" cy="3818994"/>
          </a:xfrm>
          <a:prstGeom prst="rect">
            <a:avLst/>
          </a:prstGeom>
          <a:noFill/>
        </p:spPr>
        <p:txBody>
          <a:bodyPr wrap="square">
            <a:spAutoFit/>
          </a:bodyPr>
          <a:lstStyle/>
          <a:p>
            <a:pPr algn="just">
              <a:lnSpc>
                <a:spcPct val="115000"/>
              </a:lnSpc>
              <a:spcAft>
                <a:spcPts val="800"/>
              </a:spcAft>
              <a:buNone/>
            </a:pPr>
            <a:r>
              <a:rPr lang="en-GB" sz="1600" b="1" i="1" kern="100" dirty="0">
                <a:effectLst/>
                <a:latin typeface="Verdana" panose="020B0604030504040204" pitchFamily="34" charset="0"/>
                <a:ea typeface="Aptos" panose="020B0004020202020204" pitchFamily="34" charset="0"/>
                <a:cs typeface="Arial" panose="020B0604020202020204" pitchFamily="34" charset="0"/>
              </a:rPr>
              <a:t>Methodologies sources</a:t>
            </a:r>
            <a:r>
              <a:rPr lang="en-GB" sz="1600" i="1" kern="100" dirty="0">
                <a:effectLst/>
                <a:latin typeface="Verdana" panose="020B0604030504040204" pitchFamily="34" charset="0"/>
                <a:ea typeface="Aptos" panose="020B0004020202020204" pitchFamily="34" charset="0"/>
                <a:cs typeface="Arial" panose="020B0604020202020204" pitchFamily="34" charset="0"/>
              </a:rPr>
              <a:t>:</a:t>
            </a:r>
          </a:p>
          <a:p>
            <a:pPr algn="just">
              <a:lnSpc>
                <a:spcPct val="115000"/>
              </a:lnSpc>
              <a:spcAft>
                <a:spcPts val="800"/>
              </a:spcAft>
              <a:buNone/>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3"/>
              </a:rPr>
              <a:t>2006 IPCC Guidelines for National Greenhouse Gas Inventories</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sz="1600" u="sng" kern="100" dirty="0" err="1">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4"/>
              </a:rPr>
              <a:t>CDM</a:t>
            </a: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4"/>
              </a:rPr>
              <a:t> Methodology Booklet (simple catalogue of methodologies)</a:t>
            </a:r>
            <a:r>
              <a:rPr lang="en-GB" sz="1600" kern="100" dirty="0">
                <a:effectLst/>
                <a:latin typeface="Verdana" panose="020B0604030504040204" pitchFamily="34" charset="0"/>
                <a:ea typeface="Aptos" panose="020B0004020202020204" pitchFamily="34" charset="0"/>
                <a:cs typeface="Arial" panose="020B0604020202020204" pitchFamily="34" charset="0"/>
              </a:rPr>
              <a:t>  </a:t>
            </a:r>
          </a:p>
          <a:p>
            <a:pPr algn="just">
              <a:lnSpc>
                <a:spcPct val="115000"/>
              </a:lnSpc>
              <a:spcAft>
                <a:spcPts val="800"/>
              </a:spcAft>
              <a:buNone/>
            </a:pPr>
            <a:r>
              <a:rPr lang="en-GB" sz="1600" u="sng" kern="100" dirty="0" err="1">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5"/>
              </a:rPr>
              <a:t>CDM</a:t>
            </a: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5"/>
              </a:rPr>
              <a:t> Methodologies Website</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sz="1600" u="sng" kern="100" dirty="0" err="1">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6"/>
              </a:rPr>
              <a:t>CDM</a:t>
            </a: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6"/>
              </a:rPr>
              <a:t> Sustainable Development Tool v1.1</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7"/>
              </a:rPr>
              <a:t>VCS Program Methodologies</a:t>
            </a:r>
            <a:r>
              <a:rPr lang="en-GB" sz="1600" kern="100" dirty="0">
                <a:effectLst/>
                <a:latin typeface="Verdana" panose="020B0604030504040204" pitchFamily="34" charset="0"/>
                <a:ea typeface="Aptos" panose="020B0004020202020204" pitchFamily="34" charset="0"/>
                <a:cs typeface="Arial" panose="020B0604020202020204" pitchFamily="34" charset="0"/>
              </a:rPr>
              <a:t> </a:t>
            </a:r>
          </a:p>
          <a:p>
            <a:pPr algn="just">
              <a:lnSpc>
                <a:spcPct val="115000"/>
              </a:lnSpc>
              <a:spcAft>
                <a:spcPts val="800"/>
              </a:spcAft>
              <a:buNone/>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8"/>
              </a:rPr>
              <a:t>Sustainable Development Verified Impact Standard</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sz="1600" kern="100" dirty="0">
                <a:effectLst/>
                <a:latin typeface="Verdana" panose="020B0604030504040204" pitchFamily="34" charset="0"/>
                <a:ea typeface="Aptos" panose="020B0004020202020204" pitchFamily="34" charset="0"/>
                <a:cs typeface="Arial" panose="020B0604020202020204" pitchFamily="34" charset="0"/>
              </a:rPr>
              <a:t> </a:t>
            </a:r>
          </a:p>
          <a:p>
            <a:pPr algn="just">
              <a:lnSpc>
                <a:spcPct val="115000"/>
              </a:lnSpc>
              <a:spcAft>
                <a:spcPts val="800"/>
              </a:spcAft>
              <a:buNone/>
            </a:pPr>
            <a:r>
              <a:rPr lang="en-GB" sz="1600" b="1" i="1" kern="100" dirty="0">
                <a:effectLst/>
                <a:latin typeface="Verdana" panose="020B0604030504040204" pitchFamily="34" charset="0"/>
                <a:ea typeface="Aptos" panose="020B0004020202020204" pitchFamily="34" charset="0"/>
                <a:cs typeface="Arial" panose="020B0604020202020204" pitchFamily="34" charset="0"/>
              </a:rPr>
              <a:t>Forestry</a:t>
            </a:r>
            <a:endParaRPr lang="en-GB" sz="1600" i="1"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pPr>
            <a:r>
              <a:rPr lang="en-GB" sz="1600"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9"/>
              </a:rPr>
              <a:t>UNFCCC REDD+ platform</a:t>
            </a:r>
            <a:endParaRPr lang="en-GB" sz="1600" kern="100" dirty="0">
              <a:effectLst/>
              <a:latin typeface="Verdana" panose="020B0604030504040204" pitchFamily="34" charset="0"/>
              <a:ea typeface="Aptos" panose="020B00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6D2F05E-BD7E-6A56-4AE6-9346DC81604B}"/>
              </a:ext>
            </a:extLst>
          </p:cNvPr>
          <p:cNvPicPr>
            <a:picLocks noChangeAspect="1"/>
          </p:cNvPicPr>
          <p:nvPr/>
        </p:nvPicPr>
        <p:blipFill>
          <a:blip r:embed="rId10"/>
          <a:stretch>
            <a:fillRect/>
          </a:stretch>
        </p:blipFill>
        <p:spPr>
          <a:xfrm>
            <a:off x="8523221" y="2601445"/>
            <a:ext cx="2326435" cy="1841761"/>
          </a:xfrm>
          <a:prstGeom prst="rect">
            <a:avLst/>
          </a:prstGeom>
        </p:spPr>
      </p:pic>
    </p:spTree>
    <p:extLst>
      <p:ext uri="{BB962C8B-B14F-4D97-AF65-F5344CB8AC3E}">
        <p14:creationId xmlns:p14="http://schemas.microsoft.com/office/powerpoint/2010/main" val="3647706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4E762-C7A1-11D5-F136-627F30E564E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C482D67-3C5B-5BA7-0970-D9DDE55E163D}"/>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2F3B66-1843-4F44-1161-BDE3B8AE1C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3" name="Title 3">
            <a:extLst>
              <a:ext uri="{FF2B5EF4-FFF2-40B4-BE49-F238E27FC236}">
                <a16:creationId xmlns:a16="http://schemas.microsoft.com/office/drawing/2014/main" id="{36DC7AA5-EDA1-5166-C3F2-2CD95CB7C38A}"/>
              </a:ext>
            </a:extLst>
          </p:cNvPr>
          <p:cNvSpPr txBox="1">
            <a:spLocks/>
          </p:cNvSpPr>
          <p:nvPr/>
        </p:nvSpPr>
        <p:spPr>
          <a:xfrm>
            <a:off x="345052" y="53081"/>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b="1" dirty="0">
                <a:solidFill>
                  <a:srgbClr val="008F00"/>
                </a:solidFill>
                <a:latin typeface="Proxima Nova" panose="02000506030000020004" pitchFamily="50" charset="0"/>
                <a:ea typeface="+mj-lt"/>
                <a:cs typeface="+mj-lt"/>
              </a:rPr>
              <a:t>Other Useful Resources (cont.)</a:t>
            </a:r>
          </a:p>
          <a:p>
            <a:pPr algn="l" defTabSz="630936"/>
            <a:endParaRPr lang="en-US" sz="2000" b="1" dirty="0">
              <a:solidFill>
                <a:srgbClr val="008F00"/>
              </a:solidFill>
              <a:latin typeface="Proxima Nova" panose="02000506030000020004" pitchFamily="50" charset="0"/>
            </a:endParaRPr>
          </a:p>
        </p:txBody>
      </p:sp>
      <p:sp>
        <p:nvSpPr>
          <p:cNvPr id="7" name="TextBox 6">
            <a:extLst>
              <a:ext uri="{FF2B5EF4-FFF2-40B4-BE49-F238E27FC236}">
                <a16:creationId xmlns:a16="http://schemas.microsoft.com/office/drawing/2014/main" id="{94286361-B85F-BA1D-F0C4-CF34E9D98DDF}"/>
              </a:ext>
            </a:extLst>
          </p:cNvPr>
          <p:cNvSpPr txBox="1"/>
          <p:nvPr/>
        </p:nvSpPr>
        <p:spPr>
          <a:xfrm>
            <a:off x="345052" y="1519503"/>
            <a:ext cx="8329891" cy="3047501"/>
          </a:xfrm>
          <a:prstGeom prst="rect">
            <a:avLst/>
          </a:prstGeom>
          <a:noFill/>
        </p:spPr>
        <p:txBody>
          <a:bodyPr wrap="square">
            <a:spAutoFit/>
          </a:bodyPr>
          <a:lstStyle/>
          <a:p>
            <a:pPr algn="just">
              <a:lnSpc>
                <a:spcPct val="115000"/>
              </a:lnSpc>
              <a:spcAft>
                <a:spcPts val="800"/>
              </a:spcAft>
              <a:buNone/>
            </a:pPr>
            <a:r>
              <a:rPr lang="en-GB" b="1" i="1" kern="100" dirty="0">
                <a:effectLst/>
                <a:latin typeface="Verdana" panose="020B0604030504040204" pitchFamily="34" charset="0"/>
                <a:ea typeface="Aptos" panose="020B0004020202020204" pitchFamily="34" charset="0"/>
                <a:cs typeface="Arial" panose="020B0604020202020204" pitchFamily="34" charset="0"/>
              </a:rPr>
              <a:t>Paris Agreement Crediting Mechanism</a:t>
            </a:r>
          </a:p>
          <a:p>
            <a:pPr algn="just">
              <a:lnSpc>
                <a:spcPct val="115000"/>
              </a:lnSpc>
              <a:spcAft>
                <a:spcPts val="800"/>
              </a:spcAft>
              <a:buNone/>
            </a:pPr>
            <a:r>
              <a:rPr lang="en-GB"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3"/>
              </a:rPr>
              <a:t>Information on the Paris Agreement Crediting Mechanism Article 6.4</a:t>
            </a:r>
            <a:endParaRPr lang="en-GB"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kern="100" dirty="0">
                <a:effectLst/>
                <a:latin typeface="Verdana" panose="020B0604030504040204" pitchFamily="34" charset="0"/>
                <a:ea typeface="Aptos" panose="020B0004020202020204" pitchFamily="34" charset="0"/>
                <a:cs typeface="Arial" panose="020B0604020202020204" pitchFamily="34" charset="0"/>
              </a:rPr>
              <a:t> </a:t>
            </a:r>
          </a:p>
          <a:p>
            <a:pPr algn="just">
              <a:lnSpc>
                <a:spcPct val="115000"/>
              </a:lnSpc>
              <a:spcAft>
                <a:spcPts val="800"/>
              </a:spcAft>
              <a:buNone/>
            </a:pPr>
            <a:r>
              <a:rPr lang="en-GB" b="1" i="1" kern="100" dirty="0">
                <a:effectLst/>
                <a:latin typeface="Verdana" panose="020B0604030504040204" pitchFamily="34" charset="0"/>
                <a:ea typeface="Aptos" panose="020B0004020202020204" pitchFamily="34" charset="0"/>
                <a:cs typeface="Arial" panose="020B0604020202020204" pitchFamily="34" charset="0"/>
              </a:rPr>
              <a:t>Paris Agreement Cooperative Approaches</a:t>
            </a:r>
          </a:p>
          <a:p>
            <a:pPr algn="just">
              <a:lnSpc>
                <a:spcPct val="115000"/>
              </a:lnSpc>
              <a:spcAft>
                <a:spcPts val="800"/>
              </a:spcAft>
              <a:buNone/>
            </a:pPr>
            <a:r>
              <a:rPr lang="en-GB"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4"/>
              </a:rPr>
              <a:t>Information on the Paris Agreement Cooperative Approaches Article 6.2</a:t>
            </a:r>
            <a:endParaRPr lang="en-GB"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buNone/>
            </a:pPr>
            <a:r>
              <a:rPr lang="en-GB" kern="100" dirty="0">
                <a:effectLst/>
                <a:latin typeface="Verdana" panose="020B0604030504040204" pitchFamily="34" charset="0"/>
                <a:ea typeface="Aptos" panose="020B0004020202020204" pitchFamily="34" charset="0"/>
                <a:cs typeface="Arial" panose="020B0604020202020204" pitchFamily="34" charset="0"/>
              </a:rPr>
              <a:t> </a:t>
            </a:r>
          </a:p>
          <a:p>
            <a:pPr algn="just">
              <a:lnSpc>
                <a:spcPct val="115000"/>
              </a:lnSpc>
              <a:spcAft>
                <a:spcPts val="800"/>
              </a:spcAft>
              <a:buNone/>
            </a:pPr>
            <a:r>
              <a:rPr lang="en-GB" b="1" i="1" kern="100" dirty="0">
                <a:effectLst/>
                <a:latin typeface="Verdana" panose="020B0604030504040204" pitchFamily="34" charset="0"/>
                <a:ea typeface="Aptos" panose="020B0004020202020204" pitchFamily="34" charset="0"/>
                <a:cs typeface="Arial" panose="020B0604020202020204" pitchFamily="34" charset="0"/>
              </a:rPr>
              <a:t>Paris Agreement Non-market Approaches</a:t>
            </a:r>
            <a:endParaRPr lang="en-GB" i="1" kern="100" dirty="0">
              <a:effectLst/>
              <a:latin typeface="Verdana" panose="020B0604030504040204" pitchFamily="34" charset="0"/>
              <a:ea typeface="Aptos" panose="020B0004020202020204" pitchFamily="34" charset="0"/>
              <a:cs typeface="Arial" panose="020B0604020202020204" pitchFamily="34" charset="0"/>
            </a:endParaRPr>
          </a:p>
          <a:p>
            <a:pPr algn="just">
              <a:lnSpc>
                <a:spcPct val="115000"/>
              </a:lnSpc>
              <a:spcAft>
                <a:spcPts val="800"/>
              </a:spcAft>
            </a:pPr>
            <a:r>
              <a:rPr lang="en-GB" u="sng" kern="100" dirty="0">
                <a:solidFill>
                  <a:srgbClr val="467886"/>
                </a:solidFill>
                <a:effectLst/>
                <a:latin typeface="Verdana" panose="020B0604030504040204" pitchFamily="34" charset="0"/>
                <a:ea typeface="Aptos" panose="020B0004020202020204" pitchFamily="34" charset="0"/>
                <a:cs typeface="Arial" panose="020B0604020202020204" pitchFamily="34" charset="0"/>
                <a:hlinkClick r:id="rId5"/>
              </a:rPr>
              <a:t>Paris Agreement Non-market Approaches Article 6.8</a:t>
            </a:r>
            <a:endParaRPr lang="en-GB" kern="100" dirty="0">
              <a:effectLst/>
              <a:latin typeface="Verdana" panose="020B0604030504040204" pitchFamily="34" charset="0"/>
              <a:ea typeface="Aptos" panose="020B00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19E29FB-A382-8E26-D70E-BFE50A931719}"/>
              </a:ext>
            </a:extLst>
          </p:cNvPr>
          <p:cNvPicPr>
            <a:picLocks noChangeAspect="1"/>
          </p:cNvPicPr>
          <p:nvPr/>
        </p:nvPicPr>
        <p:blipFill>
          <a:blip r:embed="rId6"/>
          <a:stretch>
            <a:fillRect/>
          </a:stretch>
        </p:blipFill>
        <p:spPr>
          <a:xfrm>
            <a:off x="9294501" y="1875450"/>
            <a:ext cx="1505446" cy="2691554"/>
          </a:xfrm>
          <a:prstGeom prst="rect">
            <a:avLst/>
          </a:prstGeom>
        </p:spPr>
      </p:pic>
    </p:spTree>
    <p:extLst>
      <p:ext uri="{BB962C8B-B14F-4D97-AF65-F5344CB8AC3E}">
        <p14:creationId xmlns:p14="http://schemas.microsoft.com/office/powerpoint/2010/main" val="993887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105C1-B627-1750-65F8-826029248BB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9B24D30-B3A8-FAD8-9253-649998FD4E60}"/>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7DD99D-6DE8-B596-3F2C-FB72BAC37E4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392" y="10"/>
            <a:ext cx="12188930" cy="6857990"/>
          </a:xfrm>
          <a:prstGeom prst="rect">
            <a:avLst/>
          </a:prstGeom>
        </p:spPr>
      </p:pic>
      <p:sp>
        <p:nvSpPr>
          <p:cNvPr id="7" name="Title 3">
            <a:extLst>
              <a:ext uri="{FF2B5EF4-FFF2-40B4-BE49-F238E27FC236}">
                <a16:creationId xmlns:a16="http://schemas.microsoft.com/office/drawing/2014/main" id="{1E8E3833-AEB7-D5C1-7708-0D93CA283711}"/>
              </a:ext>
            </a:extLst>
          </p:cNvPr>
          <p:cNvSpPr>
            <a:spLocks noGrp="1"/>
          </p:cNvSpPr>
          <p:nvPr>
            <p:ph type="ctrTitle"/>
          </p:nvPr>
        </p:nvSpPr>
        <p:spPr>
          <a:xfrm>
            <a:off x="2826328" y="2241755"/>
            <a:ext cx="9340210" cy="1802362"/>
          </a:xfrm>
          <a:solidFill>
            <a:schemeClr val="bg1">
              <a:alpha val="60000"/>
            </a:schemeClr>
          </a:solidFill>
        </p:spPr>
        <p:txBody>
          <a:bodyPr rIns="360000" anchor="t">
            <a:normAutofit/>
          </a:bodyPr>
          <a:lstStyle/>
          <a:p>
            <a:pPr algn="r" defTabSz="630936"/>
            <a:r>
              <a:rPr lang="en-US" sz="4000" kern="1200" dirty="0">
                <a:solidFill>
                  <a:schemeClr val="tx1"/>
                </a:solidFill>
                <a:latin typeface="Montserrat SemiBold"/>
                <a:ea typeface="+mj-lt"/>
                <a:cs typeface="+mj-lt"/>
              </a:rPr>
              <a:t>Feel free to contact the </a:t>
            </a:r>
            <a:br>
              <a:rPr lang="en-US" sz="4000" kern="1200" dirty="0">
                <a:solidFill>
                  <a:schemeClr val="tx1"/>
                </a:solidFill>
                <a:latin typeface="Montserrat SemiBold"/>
                <a:ea typeface="+mj-lt"/>
                <a:cs typeface="+mj-lt"/>
              </a:rPr>
            </a:br>
            <a:r>
              <a:rPr lang="en-US" sz="4000" kern="1200" dirty="0">
                <a:solidFill>
                  <a:schemeClr val="tx1"/>
                </a:solidFill>
                <a:latin typeface="Montserrat SemiBold"/>
                <a:ea typeface="+mj-lt"/>
                <a:cs typeface="+mj-lt"/>
              </a:rPr>
              <a:t>UNDP Digital For Planet team </a:t>
            </a:r>
            <a:br>
              <a:rPr lang="en-US" sz="4000" kern="1200" dirty="0">
                <a:solidFill>
                  <a:schemeClr val="tx1"/>
                </a:solidFill>
                <a:latin typeface="Montserrat SemiBold"/>
                <a:ea typeface="+mj-lt"/>
                <a:cs typeface="+mj-lt"/>
              </a:rPr>
            </a:br>
            <a:r>
              <a:rPr lang="en-US" sz="4000" kern="1200" dirty="0">
                <a:solidFill>
                  <a:schemeClr val="tx1"/>
                </a:solidFill>
                <a:latin typeface="Montserrat SemiBold"/>
                <a:ea typeface="+mj-lt"/>
                <a:cs typeface="+mj-lt"/>
              </a:rPr>
              <a:t>for more information</a:t>
            </a:r>
            <a:endParaRPr lang="en-US" sz="4000" dirty="0">
              <a:solidFill>
                <a:schemeClr val="tx1"/>
              </a:solidFill>
              <a:latin typeface="Montserrat SemiBold"/>
            </a:endParaRPr>
          </a:p>
        </p:txBody>
      </p:sp>
      <p:sp>
        <p:nvSpPr>
          <p:cNvPr id="10" name="Title 3">
            <a:extLst>
              <a:ext uri="{FF2B5EF4-FFF2-40B4-BE49-F238E27FC236}">
                <a16:creationId xmlns:a16="http://schemas.microsoft.com/office/drawing/2014/main" id="{E23EDD4E-48FE-9CFC-9B4A-395BFE897DCC}"/>
              </a:ext>
            </a:extLst>
          </p:cNvPr>
          <p:cNvSpPr txBox="1">
            <a:spLocks/>
          </p:cNvSpPr>
          <p:nvPr/>
        </p:nvSpPr>
        <p:spPr>
          <a:xfrm>
            <a:off x="2826328" y="4347412"/>
            <a:ext cx="9340210" cy="853854"/>
          </a:xfrm>
          <a:prstGeom prst="rect">
            <a:avLst/>
          </a:prstGeom>
          <a:solidFill>
            <a:schemeClr val="bg1">
              <a:alpha val="60000"/>
            </a:schemeClr>
          </a:solidFill>
        </p:spPr>
        <p:txBody>
          <a:bodyPr vert="horz" lIns="91440" tIns="45720" rIns="36000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630936"/>
            <a:r>
              <a:rPr lang="en-US" sz="2000" dirty="0">
                <a:latin typeface="Montserrat SemiBold"/>
                <a:ea typeface="+mj-lt"/>
                <a:cs typeface="+mj-lt"/>
              </a:rPr>
              <a:t>Contact UNDP Digital For Planet at:</a:t>
            </a:r>
          </a:p>
          <a:p>
            <a:pPr algn="r" defTabSz="630936"/>
            <a:r>
              <a:rPr lang="en-US" sz="2000" dirty="0">
                <a:latin typeface="Montserrat SemiBold"/>
                <a:ea typeface="+mj-lt"/>
                <a:cs typeface="+mj-lt"/>
              </a:rPr>
              <a:t> digital4planet@undp.org</a:t>
            </a:r>
          </a:p>
        </p:txBody>
      </p:sp>
      <p:sp>
        <p:nvSpPr>
          <p:cNvPr id="13" name="TextBox 12">
            <a:extLst>
              <a:ext uri="{FF2B5EF4-FFF2-40B4-BE49-F238E27FC236}">
                <a16:creationId xmlns:a16="http://schemas.microsoft.com/office/drawing/2014/main" id="{6122DFF4-F987-6744-6400-8E17FE228B7C}"/>
              </a:ext>
            </a:extLst>
          </p:cNvPr>
          <p:cNvSpPr txBox="1"/>
          <p:nvPr/>
        </p:nvSpPr>
        <p:spPr>
          <a:xfrm>
            <a:off x="8156081" y="6453456"/>
            <a:ext cx="3945835" cy="253916"/>
          </a:xfrm>
          <a:prstGeom prst="rect">
            <a:avLst/>
          </a:prstGeom>
          <a:noFill/>
        </p:spPr>
        <p:txBody>
          <a:bodyPr wrap="square" rtlCol="0">
            <a:spAutoFit/>
          </a:bodyPr>
          <a:lstStyle/>
          <a:p>
            <a:pPr algn="r"/>
            <a:r>
              <a:rPr lang="en-US" sz="1050">
                <a:solidFill>
                  <a:schemeClr val="bg1">
                    <a:alpha val="75000"/>
                  </a:schemeClr>
                </a:solidFill>
              </a:rPr>
              <a:t>UNITED NATIONS DEVELOPMENT PROGRAMME</a:t>
            </a:r>
          </a:p>
        </p:txBody>
      </p:sp>
      <p:grpSp>
        <p:nvGrpSpPr>
          <p:cNvPr id="11" name="Group 10">
            <a:extLst>
              <a:ext uri="{FF2B5EF4-FFF2-40B4-BE49-F238E27FC236}">
                <a16:creationId xmlns:a16="http://schemas.microsoft.com/office/drawing/2014/main" id="{A2B955B6-B42E-6402-27C5-8665D15B1618}"/>
              </a:ext>
            </a:extLst>
          </p:cNvPr>
          <p:cNvGrpSpPr/>
          <p:nvPr/>
        </p:nvGrpSpPr>
        <p:grpSpPr>
          <a:xfrm>
            <a:off x="11143372" y="308818"/>
            <a:ext cx="857026" cy="1400213"/>
            <a:chOff x="11158435" y="272144"/>
            <a:chExt cx="857026" cy="1400213"/>
          </a:xfrm>
        </p:grpSpPr>
        <p:pic>
          <p:nvPicPr>
            <p:cNvPr id="12" name="Picture 11" descr="A picture containing drawing, clock&#10;&#10;Description automatically generated">
              <a:extLst>
                <a:ext uri="{FF2B5EF4-FFF2-40B4-BE49-F238E27FC236}">
                  <a16:creationId xmlns:a16="http://schemas.microsoft.com/office/drawing/2014/main" id="{14F7E5B3-C9B8-17D2-80A7-509325BAD4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58435" y="363332"/>
              <a:ext cx="637103" cy="1295712"/>
            </a:xfrm>
            <a:prstGeom prst="rect">
              <a:avLst/>
            </a:prstGeom>
          </p:spPr>
        </p:pic>
        <p:sp>
          <p:nvSpPr>
            <p:cNvPr id="16" name="UNDP Digital">
              <a:extLst>
                <a:ext uri="{FF2B5EF4-FFF2-40B4-BE49-F238E27FC236}">
                  <a16:creationId xmlns:a16="http://schemas.microsoft.com/office/drawing/2014/main" id="{8599BA66-40D6-D55D-C53C-6F1C2B0BB557}"/>
                </a:ext>
              </a:extLst>
            </p:cNvPr>
            <p:cNvSpPr txBox="1"/>
            <p:nvPr/>
          </p:nvSpPr>
          <p:spPr>
            <a:xfrm rot="16200000">
              <a:off x="11230716" y="887612"/>
              <a:ext cx="1400213" cy="169277"/>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lvl1pPr defTabSz="410764">
                <a:defRPr sz="1100" cap="all">
                  <a:solidFill>
                    <a:srgbClr val="0468B1"/>
                  </a:solidFill>
                </a:defRPr>
              </a:lvl1pPr>
            </a:lstStyle>
            <a:p>
              <a:r>
                <a:rPr lang="en-US">
                  <a:solidFill>
                    <a:schemeClr val="bg1"/>
                  </a:solidFill>
                  <a:latin typeface="Montserrat" pitchFamily="2" charset="77"/>
                </a:rPr>
                <a:t>DIGITAL 4 PLANET</a:t>
              </a:r>
              <a:endParaRPr>
                <a:solidFill>
                  <a:schemeClr val="bg1"/>
                </a:solidFill>
                <a:latin typeface="Montserrat" pitchFamily="2" charset="77"/>
              </a:endParaRPr>
            </a:p>
          </p:txBody>
        </p:sp>
      </p:grpSp>
      <p:sp>
        <p:nvSpPr>
          <p:cNvPr id="2" name="Slide Number Placeholder 1">
            <a:extLst>
              <a:ext uri="{FF2B5EF4-FFF2-40B4-BE49-F238E27FC236}">
                <a16:creationId xmlns:a16="http://schemas.microsoft.com/office/drawing/2014/main" id="{2C83469B-66C2-71A5-CF35-40E9B5C5895B}"/>
              </a:ext>
            </a:extLst>
          </p:cNvPr>
          <p:cNvSpPr>
            <a:spLocks noGrp="1"/>
          </p:cNvSpPr>
          <p:nvPr>
            <p:ph type="sldNum" sz="quarter" idx="12"/>
          </p:nvPr>
        </p:nvSpPr>
        <p:spPr/>
        <p:txBody>
          <a:bodyPr/>
          <a:lstStyle/>
          <a:p>
            <a:fld id="{AEEBA070-1B0A-A547-8715-AF554070B510}" type="slidenum">
              <a:rPr lang="en-US" smtClean="0"/>
              <a:t>42</a:t>
            </a:fld>
            <a:endParaRPr lang="en-US"/>
          </a:p>
        </p:txBody>
      </p:sp>
      <p:sp>
        <p:nvSpPr>
          <p:cNvPr id="5" name="Slide Number Placeholder 4">
            <a:extLst>
              <a:ext uri="{FF2B5EF4-FFF2-40B4-BE49-F238E27FC236}">
                <a16:creationId xmlns:a16="http://schemas.microsoft.com/office/drawing/2014/main" id="{07CFA218-1827-4584-E10C-16B644F20219}"/>
              </a:ext>
            </a:extLst>
          </p:cNvPr>
          <p:cNvSpPr txBox="1">
            <a:spLocks/>
          </p:cNvSpPr>
          <p:nvPr/>
        </p:nvSpPr>
        <p:spPr>
          <a:xfrm>
            <a:off x="231991" y="6456339"/>
            <a:ext cx="239485" cy="232486"/>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1pPr>
            <a:lvl2pPr marL="0" marR="0" indent="2286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2pPr>
            <a:lvl3pPr marL="0" marR="0" indent="4572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3pPr>
            <a:lvl4pPr marL="0" marR="0" indent="6858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4pPr>
            <a:lvl5pPr marL="0" marR="0" indent="9144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5pPr>
            <a:lvl6pPr marL="0" marR="0" indent="11430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6pPr>
            <a:lvl7pPr marL="0" marR="0" indent="13716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7pPr>
            <a:lvl8pPr marL="0" marR="0" indent="16002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8pPr>
            <a:lvl9pPr marL="0" marR="0" indent="18288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9pPr>
          </a:lstStyle>
          <a:p>
            <a:fld id="{86CB4B4D-7CA3-9044-876B-883B54F8677D}" type="slidenum">
              <a:rPr lang="en-GB" smtClean="0"/>
              <a:pPr/>
              <a:t>42</a:t>
            </a:fld>
            <a:endParaRPr lang="en-GB"/>
          </a:p>
        </p:txBody>
      </p:sp>
      <p:pic>
        <p:nvPicPr>
          <p:cNvPr id="6" name="Picture 5" descr="A black background with white text&#10;&#10;AI-generated content may be incorrect.">
            <a:extLst>
              <a:ext uri="{FF2B5EF4-FFF2-40B4-BE49-F238E27FC236}">
                <a16:creationId xmlns:a16="http://schemas.microsoft.com/office/drawing/2014/main" id="{11853D1E-0DEA-D86D-2C5C-68193A9E9C7E}"/>
              </a:ext>
            </a:extLst>
          </p:cNvPr>
          <p:cNvPicPr>
            <a:picLocks noChangeAspect="1"/>
          </p:cNvPicPr>
          <p:nvPr/>
        </p:nvPicPr>
        <p:blipFill>
          <a:blip r:embed="rId5" cstate="print">
            <a:extLst>
              <a:ext uri="{28A0092B-C50C-407E-A947-70E740481C1C}">
                <a14:useLocalDpi xmlns:a14="http://schemas.microsoft.com/office/drawing/2010/main" val="0"/>
              </a:ext>
            </a:extLst>
          </a:blip>
          <a:srcRect t="27064" b="25732"/>
          <a:stretch/>
        </p:blipFill>
        <p:spPr>
          <a:xfrm>
            <a:off x="356267" y="268274"/>
            <a:ext cx="2966305" cy="1400213"/>
          </a:xfrm>
          <a:prstGeom prst="rect">
            <a:avLst/>
          </a:prstGeom>
        </p:spPr>
      </p:pic>
    </p:spTree>
    <p:extLst>
      <p:ext uri="{BB962C8B-B14F-4D97-AF65-F5344CB8AC3E}">
        <p14:creationId xmlns:p14="http://schemas.microsoft.com/office/powerpoint/2010/main" val="39309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13548-9D5B-DC6E-E9A1-3F8BEF6EC16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D569614-F7F5-17EA-2686-0A5F301B61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3" name="Rectangle 2">
            <a:extLst>
              <a:ext uri="{FF2B5EF4-FFF2-40B4-BE49-F238E27FC236}">
                <a16:creationId xmlns:a16="http://schemas.microsoft.com/office/drawing/2014/main" id="{F373A876-C90E-7BE0-528F-6F2C5305E88F}"/>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3">
            <a:extLst>
              <a:ext uri="{FF2B5EF4-FFF2-40B4-BE49-F238E27FC236}">
                <a16:creationId xmlns:a16="http://schemas.microsoft.com/office/drawing/2014/main" id="{9EE394A8-6F87-54DE-4C3E-193C7C2014BE}"/>
              </a:ext>
            </a:extLst>
          </p:cNvPr>
          <p:cNvSpPr txBox="1">
            <a:spLocks/>
          </p:cNvSpPr>
          <p:nvPr/>
        </p:nvSpPr>
        <p:spPr>
          <a:xfrm>
            <a:off x="409523" y="79306"/>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Key Benefits of the </a:t>
            </a:r>
            <a:r>
              <a:rPr lang="en-US" sz="3000" dirty="0" err="1">
                <a:solidFill>
                  <a:srgbClr val="008F00"/>
                </a:solidFill>
                <a:latin typeface="Montserrat SemiBold"/>
                <a:ea typeface="+mj-lt"/>
                <a:cs typeface="+mj-lt"/>
              </a:rPr>
              <a:t>NCTP</a:t>
            </a:r>
            <a:endParaRPr lang="en-US" sz="3000" dirty="0">
              <a:solidFill>
                <a:srgbClr val="008F00"/>
              </a:solidFill>
              <a:latin typeface="Montserrat SemiBold"/>
              <a:ea typeface="+mj-lt"/>
              <a:cs typeface="+mj-lt"/>
            </a:endParaRPr>
          </a:p>
          <a:p>
            <a:pPr algn="l" defTabSz="630936"/>
            <a:endParaRPr lang="en-US" sz="2000" dirty="0">
              <a:solidFill>
                <a:srgbClr val="008F00"/>
              </a:solidFill>
              <a:latin typeface="Montserrat SemiBold"/>
            </a:endParaRPr>
          </a:p>
        </p:txBody>
      </p:sp>
      <p:graphicFrame>
        <p:nvGraphicFramePr>
          <p:cNvPr id="2" name="Diagram 1">
            <a:extLst>
              <a:ext uri="{FF2B5EF4-FFF2-40B4-BE49-F238E27FC236}">
                <a16:creationId xmlns:a16="http://schemas.microsoft.com/office/drawing/2014/main" id="{11DB2378-32BA-FBD3-495C-236C96249315}"/>
              </a:ext>
            </a:extLst>
          </p:cNvPr>
          <p:cNvGraphicFramePr/>
          <p:nvPr>
            <p:extLst>
              <p:ext uri="{D42A27DB-BD31-4B8C-83A1-F6EECF244321}">
                <p14:modId xmlns:p14="http://schemas.microsoft.com/office/powerpoint/2010/main" val="363476404"/>
              </p:ext>
            </p:extLst>
          </p:nvPr>
        </p:nvGraphicFramePr>
        <p:xfrm>
          <a:off x="284116" y="560371"/>
          <a:ext cx="10728442" cy="57372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32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1DF33-9358-55CB-1F28-44BF8AE520F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591E6AD-75CE-AD1F-7B6D-7C41E773E0E6}"/>
              </a:ext>
            </a:extLst>
          </p:cNvPr>
          <p:cNvSpPr/>
          <p:nvPr/>
        </p:nvSpPr>
        <p:spPr>
          <a:xfrm>
            <a:off x="0" y="647700"/>
            <a:ext cx="8874177" cy="5562600"/>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3">
            <a:extLst>
              <a:ext uri="{FF2B5EF4-FFF2-40B4-BE49-F238E27FC236}">
                <a16:creationId xmlns:a16="http://schemas.microsoft.com/office/drawing/2014/main" id="{DF0FF02F-7F5E-8124-765C-7F631E3813F5}"/>
              </a:ext>
            </a:extLst>
          </p:cNvPr>
          <p:cNvSpPr txBox="1">
            <a:spLocks/>
          </p:cNvSpPr>
          <p:nvPr/>
        </p:nvSpPr>
        <p:spPr>
          <a:xfrm>
            <a:off x="409937" y="58269"/>
            <a:ext cx="10591800" cy="6616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Common Users of the </a:t>
            </a:r>
            <a:r>
              <a:rPr lang="en-US" sz="3000" dirty="0" err="1">
                <a:solidFill>
                  <a:srgbClr val="008F00"/>
                </a:solidFill>
                <a:latin typeface="Montserrat SemiBold"/>
                <a:ea typeface="+mj-lt"/>
                <a:cs typeface="+mj-lt"/>
              </a:rPr>
              <a:t>NCTP</a:t>
            </a:r>
            <a:endParaRPr lang="en-US" sz="3000" b="1" dirty="0">
              <a:solidFill>
                <a:srgbClr val="008F00"/>
              </a:solidFill>
              <a:latin typeface="Montserrat SemiBold"/>
            </a:endParaRPr>
          </a:p>
        </p:txBody>
      </p:sp>
      <p:sp>
        <p:nvSpPr>
          <p:cNvPr id="12" name="TextBox 11">
            <a:extLst>
              <a:ext uri="{FF2B5EF4-FFF2-40B4-BE49-F238E27FC236}">
                <a16:creationId xmlns:a16="http://schemas.microsoft.com/office/drawing/2014/main" id="{6C8143BB-A99B-BA62-4BA8-05E794E4AD34}"/>
              </a:ext>
            </a:extLst>
          </p:cNvPr>
          <p:cNvSpPr txBox="1"/>
          <p:nvPr/>
        </p:nvSpPr>
        <p:spPr>
          <a:xfrm>
            <a:off x="8156081" y="6453456"/>
            <a:ext cx="3945835" cy="253916"/>
          </a:xfrm>
          <a:prstGeom prst="rect">
            <a:avLst/>
          </a:prstGeom>
          <a:noFill/>
        </p:spPr>
        <p:txBody>
          <a:bodyPr wrap="square" rtlCol="0">
            <a:spAutoFit/>
          </a:bodyPr>
          <a:lstStyle/>
          <a:p>
            <a:pPr algn="r"/>
            <a:r>
              <a:rPr lang="en-US" sz="1050" dirty="0">
                <a:solidFill>
                  <a:srgbClr val="0468B1"/>
                </a:solidFill>
              </a:rPr>
              <a:t>UNITED NATIONS DEVELOPMENT PROGRAMME</a:t>
            </a:r>
          </a:p>
        </p:txBody>
      </p:sp>
      <p:pic>
        <p:nvPicPr>
          <p:cNvPr id="2" name="Picture 1">
            <a:extLst>
              <a:ext uri="{FF2B5EF4-FFF2-40B4-BE49-F238E27FC236}">
                <a16:creationId xmlns:a16="http://schemas.microsoft.com/office/drawing/2014/main" id="{ABB1ED22-91BA-08E4-676D-60A40BF2CB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4341" y="217968"/>
            <a:ext cx="763421" cy="1217531"/>
          </a:xfrm>
          <a:prstGeom prst="rect">
            <a:avLst/>
          </a:prstGeom>
        </p:spPr>
      </p:pic>
      <p:sp>
        <p:nvSpPr>
          <p:cNvPr id="10" name="Rectangle: Rounded Corners 9">
            <a:extLst>
              <a:ext uri="{FF2B5EF4-FFF2-40B4-BE49-F238E27FC236}">
                <a16:creationId xmlns:a16="http://schemas.microsoft.com/office/drawing/2014/main" id="{41BE0DAA-EA6E-7D9E-30D7-2F0E4997CAD4}"/>
              </a:ext>
            </a:extLst>
          </p:cNvPr>
          <p:cNvSpPr/>
          <p:nvPr/>
        </p:nvSpPr>
        <p:spPr>
          <a:xfrm>
            <a:off x="7653832" y="1573550"/>
            <a:ext cx="4258534" cy="1169467"/>
          </a:xfrm>
          <a:prstGeom prst="round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R="0" defTabSz="410765" rtl="0" fontAlgn="auto" latinLnBrk="0" hangingPunct="0">
              <a:lnSpc>
                <a:spcPct val="100000"/>
              </a:lnSpc>
              <a:spcBef>
                <a:spcPts val="0"/>
              </a:spcBef>
              <a:spcAft>
                <a:spcPts val="600"/>
              </a:spcAft>
              <a:buClrTx/>
              <a:buSzTx/>
              <a:tabLst/>
            </a:pPr>
            <a:r>
              <a:rPr kumimoji="0" lang="en-GB" sz="1800" b="1" i="0" u="none" strike="noStrike" cap="none" spc="0" normalizeH="0" baseline="0" dirty="0">
                <a:ln>
                  <a:noFill/>
                </a:ln>
                <a:solidFill>
                  <a:srgbClr val="FFFFFF"/>
                </a:solidFill>
                <a:effectLst/>
                <a:uFillTx/>
                <a:latin typeface="Montserrat" panose="00000500000000000000" pitchFamily="2" charset="0"/>
                <a:ea typeface="Helvetica Neue Medium"/>
                <a:cs typeface="Helvetica Neue Medium"/>
                <a:sym typeface="Helvetica Neue Medium"/>
              </a:rPr>
              <a:t>System Administrator(s):</a:t>
            </a:r>
          </a:p>
          <a:p>
            <a:pPr marL="285750" marR="0" indent="-285750" defTabSz="410765" rtl="0" fontAlgn="auto" latinLnBrk="0" hangingPunct="0">
              <a:lnSpc>
                <a:spcPct val="100000"/>
              </a:lnSpc>
              <a:spcBef>
                <a:spcPts val="0"/>
              </a:spcBef>
              <a:spcAft>
                <a:spcPts val="600"/>
              </a:spcAft>
              <a:buClrTx/>
              <a:buSzTx/>
              <a:buFont typeface="Arial" panose="020B0604020202020204" pitchFamily="34" charset="0"/>
              <a:buChar char="•"/>
              <a:tabLst/>
            </a:pPr>
            <a:r>
              <a:rPr lang="en-GB" sz="1800" dirty="0">
                <a:solidFill>
                  <a:srgbClr val="FFFFFF"/>
                </a:solidFill>
                <a:latin typeface="Montserrat" panose="00000500000000000000" pitchFamily="2" charset="0"/>
                <a:ea typeface="Helvetica Neue Medium"/>
                <a:cs typeface="Helvetica Neue Medium"/>
                <a:sym typeface="Helvetica Neue Medium"/>
              </a:rPr>
              <a:t>Central manager of climate change information</a:t>
            </a:r>
          </a:p>
        </p:txBody>
      </p:sp>
      <p:sp>
        <p:nvSpPr>
          <p:cNvPr id="14" name="Rectangle: Rounded Corners 13">
            <a:extLst>
              <a:ext uri="{FF2B5EF4-FFF2-40B4-BE49-F238E27FC236}">
                <a16:creationId xmlns:a16="http://schemas.microsoft.com/office/drawing/2014/main" id="{3E0A294C-E9A2-174F-96E6-F25A3537A2F6}"/>
              </a:ext>
            </a:extLst>
          </p:cNvPr>
          <p:cNvSpPr/>
          <p:nvPr/>
        </p:nvSpPr>
        <p:spPr>
          <a:xfrm>
            <a:off x="7653832" y="2891796"/>
            <a:ext cx="4252855" cy="1646194"/>
          </a:xfrm>
          <a:prstGeom prst="round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R="0" defTabSz="410765" rtl="0" fontAlgn="auto" latinLnBrk="0" hangingPunct="0">
              <a:lnSpc>
                <a:spcPct val="100000"/>
              </a:lnSpc>
              <a:spcBef>
                <a:spcPts val="0"/>
              </a:spcBef>
              <a:spcAft>
                <a:spcPts val="600"/>
              </a:spcAft>
              <a:buClrTx/>
              <a:buSzTx/>
              <a:tabLst/>
            </a:pPr>
            <a:r>
              <a:rPr kumimoji="0" lang="en-GB" sz="1800" b="1" i="0" u="none" strike="noStrike" cap="none" spc="0" normalizeH="0" baseline="0" dirty="0">
                <a:ln>
                  <a:noFill/>
                </a:ln>
                <a:solidFill>
                  <a:srgbClr val="FFFFFF"/>
                </a:solidFill>
                <a:effectLst/>
                <a:uFillTx/>
                <a:latin typeface="Montserrat" panose="00000500000000000000" pitchFamily="2" charset="0"/>
                <a:ea typeface="Helvetica Neue Medium"/>
                <a:cs typeface="Helvetica Neue Medium"/>
                <a:sym typeface="Helvetica Neue Medium"/>
              </a:rPr>
              <a:t>Government User(s):</a:t>
            </a:r>
          </a:p>
          <a:p>
            <a:pPr marL="285750" marR="0" indent="-285750" defTabSz="410765" rtl="0" fontAlgn="auto" latinLnBrk="0" hangingPunct="0">
              <a:lnSpc>
                <a:spcPct val="100000"/>
              </a:lnSpc>
              <a:spcBef>
                <a:spcPts val="0"/>
              </a:spcBef>
              <a:spcAft>
                <a:spcPts val="600"/>
              </a:spcAft>
              <a:buClrTx/>
              <a:buSzTx/>
              <a:buFont typeface="Arial" panose="020B0604020202020204" pitchFamily="34" charset="0"/>
              <a:buChar char="•"/>
              <a:tabLst/>
            </a:pPr>
            <a:r>
              <a:rPr lang="en-GB" sz="1800" dirty="0">
                <a:solidFill>
                  <a:srgbClr val="FFFFFF"/>
                </a:solidFill>
                <a:latin typeface="Montserrat" panose="00000500000000000000" pitchFamily="2" charset="0"/>
                <a:ea typeface="Helvetica Neue Medium"/>
                <a:cs typeface="Helvetica Neue Medium"/>
                <a:sym typeface="Helvetica Neue Medium"/>
              </a:rPr>
              <a:t>Government departments</a:t>
            </a:r>
          </a:p>
          <a:p>
            <a:pPr marL="285750" marR="0" indent="-285750" defTabSz="410765" rtl="0" fontAlgn="auto" latinLnBrk="0" hangingPunct="0">
              <a:lnSpc>
                <a:spcPct val="100000"/>
              </a:lnSpc>
              <a:spcBef>
                <a:spcPts val="0"/>
              </a:spcBef>
              <a:spcAft>
                <a:spcPts val="600"/>
              </a:spcAft>
              <a:buClrTx/>
              <a:buSzTx/>
              <a:buFont typeface="Arial" panose="020B0604020202020204" pitchFamily="34" charset="0"/>
              <a:buChar char="•"/>
              <a:tabLst/>
            </a:pPr>
            <a:r>
              <a:rPr lang="en-GB" sz="1800" dirty="0">
                <a:solidFill>
                  <a:srgbClr val="FFFFFF"/>
                </a:solidFill>
                <a:latin typeface="Montserrat" panose="00000500000000000000" pitchFamily="2" charset="0"/>
                <a:ea typeface="Helvetica Neue Medium"/>
                <a:cs typeface="Helvetica Neue Medium"/>
                <a:sym typeface="Helvetica Neue Medium"/>
              </a:rPr>
              <a:t>Consultants </a:t>
            </a:r>
          </a:p>
          <a:p>
            <a:pPr marL="285750" marR="0" indent="-285750" defTabSz="410765" rtl="0" fontAlgn="auto" latinLnBrk="0" hangingPunct="0">
              <a:lnSpc>
                <a:spcPct val="100000"/>
              </a:lnSpc>
              <a:spcBef>
                <a:spcPts val="0"/>
              </a:spcBef>
              <a:spcAft>
                <a:spcPts val="600"/>
              </a:spcAft>
              <a:buClrTx/>
              <a:buSzTx/>
              <a:buFont typeface="Arial" panose="020B0604020202020204" pitchFamily="34" charset="0"/>
              <a:buChar char="•"/>
              <a:tabLst/>
            </a:pPr>
            <a:r>
              <a:rPr kumimoji="0" lang="en-GB" sz="1800" b="0" i="0" u="none" strike="noStrike" cap="none" spc="0" normalizeH="0" baseline="0" dirty="0">
                <a:ln>
                  <a:noFill/>
                </a:ln>
                <a:solidFill>
                  <a:srgbClr val="FFFFFF"/>
                </a:solidFill>
                <a:effectLst/>
                <a:uFillTx/>
                <a:latin typeface="Montserrat" panose="00000500000000000000" pitchFamily="2" charset="0"/>
                <a:ea typeface="Helvetica Neue Medium"/>
                <a:cs typeface="Helvetica Neue Medium"/>
                <a:sym typeface="Helvetica Neue Medium"/>
              </a:rPr>
              <a:t>SEOs</a:t>
            </a:r>
          </a:p>
        </p:txBody>
      </p:sp>
      <p:sp>
        <p:nvSpPr>
          <p:cNvPr id="15" name="Rectangle: Rounded Corners 14">
            <a:extLst>
              <a:ext uri="{FF2B5EF4-FFF2-40B4-BE49-F238E27FC236}">
                <a16:creationId xmlns:a16="http://schemas.microsoft.com/office/drawing/2014/main" id="{4B0131FA-39B5-5A06-A25F-EEF67703F0AF}"/>
              </a:ext>
            </a:extLst>
          </p:cNvPr>
          <p:cNvSpPr/>
          <p:nvPr/>
        </p:nvSpPr>
        <p:spPr>
          <a:xfrm>
            <a:off x="7653832" y="4735999"/>
            <a:ext cx="4252855" cy="1561064"/>
          </a:xfrm>
          <a:prstGeom prst="round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R="0" defTabSz="410765" rtl="0" fontAlgn="auto" latinLnBrk="0" hangingPunct="0">
              <a:lnSpc>
                <a:spcPct val="100000"/>
              </a:lnSpc>
              <a:spcBef>
                <a:spcPts val="0"/>
              </a:spcBef>
              <a:spcAft>
                <a:spcPts val="600"/>
              </a:spcAft>
              <a:buClrTx/>
              <a:buSzTx/>
              <a:tabLst/>
            </a:pPr>
            <a:r>
              <a:rPr kumimoji="0" lang="en-GB" sz="1800" b="1" i="0" u="none" strike="noStrike" cap="none" spc="0" normalizeH="0" baseline="0" dirty="0">
                <a:ln>
                  <a:noFill/>
                </a:ln>
                <a:solidFill>
                  <a:srgbClr val="FFFFFF"/>
                </a:solidFill>
                <a:effectLst/>
                <a:uFillTx/>
                <a:latin typeface="Montserrat" panose="00000500000000000000" pitchFamily="2" charset="0"/>
                <a:ea typeface="Helvetica Neue Medium"/>
                <a:cs typeface="Helvetica Neue Medium"/>
                <a:sym typeface="Helvetica Neue Medium"/>
              </a:rPr>
              <a:t>Observer(s):</a:t>
            </a:r>
          </a:p>
          <a:p>
            <a:pPr marL="285750" marR="0" indent="-285750" defTabSz="410765" rtl="0" fontAlgn="auto" latinLnBrk="0" hangingPunct="0">
              <a:lnSpc>
                <a:spcPct val="100000"/>
              </a:lnSpc>
              <a:spcBef>
                <a:spcPts val="0"/>
              </a:spcBef>
              <a:spcAft>
                <a:spcPts val="600"/>
              </a:spcAft>
              <a:buClrTx/>
              <a:buSzTx/>
              <a:buFont typeface="Arial" panose="020B0604020202020204" pitchFamily="34" charset="0"/>
              <a:buChar char="•"/>
              <a:tabLst/>
            </a:pPr>
            <a:r>
              <a:rPr kumimoji="0" lang="en-GB" sz="1800" b="0" i="0" u="none" strike="noStrike" cap="none" spc="0" normalizeH="0" baseline="0" dirty="0">
                <a:ln>
                  <a:noFill/>
                </a:ln>
                <a:solidFill>
                  <a:srgbClr val="FFFFFF"/>
                </a:solidFill>
                <a:effectLst/>
                <a:uFillTx/>
                <a:latin typeface="Montserrat" panose="00000500000000000000" pitchFamily="2" charset="0"/>
                <a:ea typeface="Helvetica Neue Medium"/>
                <a:cs typeface="Helvetica Neue Medium"/>
                <a:sym typeface="Helvetica Neue Medium"/>
              </a:rPr>
              <a:t>Technical reviewers from the UNFCCC</a:t>
            </a:r>
          </a:p>
          <a:p>
            <a:pPr marL="285750" marR="0" indent="-285750" defTabSz="410765" rtl="0" fontAlgn="auto" latinLnBrk="0" hangingPunct="0">
              <a:lnSpc>
                <a:spcPct val="100000"/>
              </a:lnSpc>
              <a:spcBef>
                <a:spcPts val="0"/>
              </a:spcBef>
              <a:spcAft>
                <a:spcPts val="600"/>
              </a:spcAft>
              <a:buClrTx/>
              <a:buSzTx/>
              <a:buFont typeface="Arial" panose="020B0604020202020204" pitchFamily="34" charset="0"/>
              <a:buChar char="•"/>
              <a:tabLst/>
            </a:pPr>
            <a:r>
              <a:rPr lang="en-GB" sz="1800" dirty="0">
                <a:solidFill>
                  <a:srgbClr val="FFFFFF"/>
                </a:solidFill>
                <a:latin typeface="Montserrat" panose="00000500000000000000" pitchFamily="2" charset="0"/>
                <a:ea typeface="Helvetica Neue Medium"/>
                <a:cs typeface="Helvetica Neue Medium"/>
                <a:sym typeface="Helvetica Neue Medium"/>
              </a:rPr>
              <a:t>Development partners</a:t>
            </a:r>
            <a:endParaRPr kumimoji="0" lang="en-GB" sz="1800" b="0" i="0" u="none" strike="noStrike" cap="none" spc="0" normalizeH="0" baseline="0" dirty="0">
              <a:ln>
                <a:noFill/>
              </a:ln>
              <a:solidFill>
                <a:srgbClr val="FFFFFF"/>
              </a:solidFill>
              <a:effectLst/>
              <a:uFillTx/>
              <a:latin typeface="Montserrat" panose="00000500000000000000" pitchFamily="2" charset="0"/>
              <a:ea typeface="Helvetica Neue Medium"/>
              <a:cs typeface="Helvetica Neue Medium"/>
              <a:sym typeface="Helvetica Neue Medium"/>
            </a:endParaRPr>
          </a:p>
        </p:txBody>
      </p:sp>
      <p:pic>
        <p:nvPicPr>
          <p:cNvPr id="17" name="Picture 16">
            <a:extLst>
              <a:ext uri="{FF2B5EF4-FFF2-40B4-BE49-F238E27FC236}">
                <a16:creationId xmlns:a16="http://schemas.microsoft.com/office/drawing/2014/main" id="{77DDDBC0-CB97-A0FB-C8DD-0D168AB11613}"/>
              </a:ext>
            </a:extLst>
          </p:cNvPr>
          <p:cNvPicPr>
            <a:picLocks noChangeAspect="1"/>
          </p:cNvPicPr>
          <p:nvPr/>
        </p:nvPicPr>
        <p:blipFill>
          <a:blip r:embed="rId4"/>
          <a:stretch>
            <a:fillRect/>
          </a:stretch>
        </p:blipFill>
        <p:spPr>
          <a:xfrm>
            <a:off x="409937" y="1387562"/>
            <a:ext cx="6833958" cy="4442073"/>
          </a:xfrm>
          <a:prstGeom prst="rect">
            <a:avLst/>
          </a:prstGeom>
        </p:spPr>
      </p:pic>
      <p:sp>
        <p:nvSpPr>
          <p:cNvPr id="4" name="Slide Number Placeholder 4">
            <a:extLst>
              <a:ext uri="{FF2B5EF4-FFF2-40B4-BE49-F238E27FC236}">
                <a16:creationId xmlns:a16="http://schemas.microsoft.com/office/drawing/2014/main" id="{AB42B953-6083-237A-FFDC-7D83D1A904E0}"/>
              </a:ext>
            </a:extLst>
          </p:cNvPr>
          <p:cNvSpPr>
            <a:spLocks noGrp="1"/>
          </p:cNvSpPr>
          <p:nvPr>
            <p:ph type="sldNum" sz="quarter" idx="2"/>
          </p:nvPr>
        </p:nvSpPr>
        <p:spPr>
          <a:xfrm>
            <a:off x="5973876" y="6536531"/>
            <a:ext cx="239485" cy="232486"/>
          </a:xfrm>
          <a:prstGeom prst="rect">
            <a:avLst/>
          </a:prstGeom>
          <a:ln w="3175">
            <a:miter lim="400000"/>
          </a:ln>
        </p:spPr>
        <p:txBody>
          <a:bodyPr wrap="none" lIns="35718" tIns="35718" rIns="35718" bIns="3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0765"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2pPr>
            <a:lvl3pPr marL="0" marR="0" indent="4572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3pPr>
            <a:lvl4pPr marL="0" marR="0" indent="6858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4pPr>
            <a:lvl5pPr marL="0" marR="0" indent="9144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5pPr>
            <a:lvl6pPr marL="0" marR="0" indent="11430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6pPr>
            <a:lvl7pPr marL="0" marR="0" indent="13716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7pPr>
            <a:lvl8pPr marL="0" marR="0" indent="16002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8pPr>
            <a:lvl9pPr marL="0" marR="0" indent="18288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9pPr>
          </a:lstStyle>
          <a:p>
            <a:fld id="{86CB4B4D-7CA3-9044-876B-883B54F8677D}" type="slidenum">
              <a:rPr lang="en-GB" smtClean="0"/>
              <a:pPr/>
              <a:t>6</a:t>
            </a:fld>
            <a:endParaRPr lang="en-GB" dirty="0"/>
          </a:p>
        </p:txBody>
      </p:sp>
    </p:spTree>
    <p:extLst>
      <p:ext uri="{BB962C8B-B14F-4D97-AF65-F5344CB8AC3E}">
        <p14:creationId xmlns:p14="http://schemas.microsoft.com/office/powerpoint/2010/main" val="307823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3246F-710C-F505-84AA-5D375FA1E37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F591803-AC8E-8972-C5C0-A55B1F4E2629}"/>
              </a:ext>
            </a:extLst>
          </p:cNvPr>
          <p:cNvSpPr/>
          <p:nvPr/>
        </p:nvSpPr>
        <p:spPr>
          <a:xfrm>
            <a:off x="0" y="642257"/>
            <a:ext cx="8874177" cy="5562600"/>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3">
            <a:extLst>
              <a:ext uri="{FF2B5EF4-FFF2-40B4-BE49-F238E27FC236}">
                <a16:creationId xmlns:a16="http://schemas.microsoft.com/office/drawing/2014/main" id="{336406D2-C647-603A-9B2D-4D731DDE80FE}"/>
              </a:ext>
            </a:extLst>
          </p:cNvPr>
          <p:cNvSpPr txBox="1">
            <a:spLocks/>
          </p:cNvSpPr>
          <p:nvPr/>
        </p:nvSpPr>
        <p:spPr>
          <a:xfrm>
            <a:off x="403489" y="76699"/>
            <a:ext cx="10591800" cy="6616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200" dirty="0">
                <a:solidFill>
                  <a:srgbClr val="008F00"/>
                </a:solidFill>
                <a:latin typeface="Montserrat SemiBold"/>
                <a:ea typeface="+mj-lt"/>
                <a:cs typeface="+mj-lt"/>
              </a:rPr>
              <a:t>What’s included in the </a:t>
            </a:r>
            <a:r>
              <a:rPr lang="en-US" sz="3200" dirty="0" err="1">
                <a:solidFill>
                  <a:srgbClr val="008F00"/>
                </a:solidFill>
                <a:latin typeface="Montserrat SemiBold"/>
                <a:ea typeface="+mj-lt"/>
                <a:cs typeface="+mj-lt"/>
              </a:rPr>
              <a:t>NCTP</a:t>
            </a:r>
            <a:r>
              <a:rPr lang="en-US" sz="3200" dirty="0">
                <a:solidFill>
                  <a:srgbClr val="008F00"/>
                </a:solidFill>
                <a:latin typeface="Montserrat SemiBold"/>
                <a:ea typeface="+mj-lt"/>
                <a:cs typeface="+mj-lt"/>
              </a:rPr>
              <a:t> (the modules)</a:t>
            </a:r>
            <a:endParaRPr lang="en-US" sz="3200" b="1" dirty="0">
              <a:solidFill>
                <a:srgbClr val="008F00"/>
              </a:solidFill>
              <a:latin typeface="Montserrat SemiBold"/>
            </a:endParaRPr>
          </a:p>
        </p:txBody>
      </p:sp>
      <p:sp>
        <p:nvSpPr>
          <p:cNvPr id="12" name="TextBox 11">
            <a:extLst>
              <a:ext uri="{FF2B5EF4-FFF2-40B4-BE49-F238E27FC236}">
                <a16:creationId xmlns:a16="http://schemas.microsoft.com/office/drawing/2014/main" id="{91E0983B-48A4-FCF6-E43E-6DCEFE2C1B98}"/>
              </a:ext>
            </a:extLst>
          </p:cNvPr>
          <p:cNvSpPr txBox="1"/>
          <p:nvPr/>
        </p:nvSpPr>
        <p:spPr>
          <a:xfrm>
            <a:off x="8156081" y="6453456"/>
            <a:ext cx="3945835" cy="253916"/>
          </a:xfrm>
          <a:prstGeom prst="rect">
            <a:avLst/>
          </a:prstGeom>
          <a:noFill/>
        </p:spPr>
        <p:txBody>
          <a:bodyPr wrap="square" rtlCol="0">
            <a:spAutoFit/>
          </a:bodyPr>
          <a:lstStyle/>
          <a:p>
            <a:pPr algn="r"/>
            <a:r>
              <a:rPr lang="en-US" sz="1050" dirty="0">
                <a:solidFill>
                  <a:srgbClr val="0468B1"/>
                </a:solidFill>
              </a:rPr>
              <a:t>UNITED NATIONS DEVELOPMENT PROGRAMME</a:t>
            </a:r>
          </a:p>
        </p:txBody>
      </p:sp>
      <p:pic>
        <p:nvPicPr>
          <p:cNvPr id="2" name="Picture 1">
            <a:extLst>
              <a:ext uri="{FF2B5EF4-FFF2-40B4-BE49-F238E27FC236}">
                <a16:creationId xmlns:a16="http://schemas.microsoft.com/office/drawing/2014/main" id="{DB7F5E2B-89B4-1358-B65A-9AA22CCA22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4341" y="217968"/>
            <a:ext cx="763421" cy="1217531"/>
          </a:xfrm>
          <a:prstGeom prst="rect">
            <a:avLst/>
          </a:prstGeom>
        </p:spPr>
      </p:pic>
      <p:sp>
        <p:nvSpPr>
          <p:cNvPr id="13" name="Slide Number Placeholder 4">
            <a:extLst>
              <a:ext uri="{FF2B5EF4-FFF2-40B4-BE49-F238E27FC236}">
                <a16:creationId xmlns:a16="http://schemas.microsoft.com/office/drawing/2014/main" id="{6CA062FA-5EBC-EACD-493F-EA1230E805AE}"/>
              </a:ext>
            </a:extLst>
          </p:cNvPr>
          <p:cNvSpPr txBox="1">
            <a:spLocks/>
          </p:cNvSpPr>
          <p:nvPr/>
        </p:nvSpPr>
        <p:spPr>
          <a:xfrm>
            <a:off x="231991" y="6456339"/>
            <a:ext cx="239485" cy="232486"/>
          </a:xfrm>
          <a:prstGeom prst="rect">
            <a:avLst/>
          </a:prstGeom>
          <a:ln w="3175">
            <a:miter lim="400000"/>
          </a:ln>
        </p:spPr>
        <p:txBody>
          <a:bodyPr wrap="none" lIns="35718" tIns="35718" rIns="35718" bIns="3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0765"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2pPr>
            <a:lvl3pPr marL="0" marR="0" indent="4572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3pPr>
            <a:lvl4pPr marL="0" marR="0" indent="6858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4pPr>
            <a:lvl5pPr marL="0" marR="0" indent="9144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5pPr>
            <a:lvl6pPr marL="0" marR="0" indent="11430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6pPr>
            <a:lvl7pPr marL="0" marR="0" indent="13716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7pPr>
            <a:lvl8pPr marL="0" marR="0" indent="16002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8pPr>
            <a:lvl9pPr marL="0" marR="0" indent="182880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lvl9pPr>
          </a:lstStyle>
          <a:p>
            <a:fld id="{86CB4B4D-7CA3-9044-876B-883B54F8677D}" type="slidenum">
              <a:rPr lang="en-GB" smtClean="0"/>
              <a:pPr/>
              <a:t>7</a:t>
            </a:fld>
            <a:endParaRPr lang="en-GB" dirty="0"/>
          </a:p>
        </p:txBody>
      </p:sp>
      <p:sp>
        <p:nvSpPr>
          <p:cNvPr id="15" name="Rectangle 14">
            <a:extLst>
              <a:ext uri="{FF2B5EF4-FFF2-40B4-BE49-F238E27FC236}">
                <a16:creationId xmlns:a16="http://schemas.microsoft.com/office/drawing/2014/main" id="{C80687A5-B65E-1AF9-1783-095B6B6F0FFC}"/>
              </a:ext>
            </a:extLst>
          </p:cNvPr>
          <p:cNvSpPr/>
          <p:nvPr/>
        </p:nvSpPr>
        <p:spPr>
          <a:xfrm>
            <a:off x="231991" y="977390"/>
            <a:ext cx="2425148" cy="2206923"/>
          </a:xfrm>
          <a:prstGeom prst="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9" name="Picture 8">
            <a:extLst>
              <a:ext uri="{FF2B5EF4-FFF2-40B4-BE49-F238E27FC236}">
                <a16:creationId xmlns:a16="http://schemas.microsoft.com/office/drawing/2014/main" id="{B35018B1-A302-ED5D-8C11-86D1C543E43D}"/>
              </a:ext>
            </a:extLst>
          </p:cNvPr>
          <p:cNvPicPr>
            <a:picLocks noChangeAspect="1"/>
          </p:cNvPicPr>
          <p:nvPr/>
        </p:nvPicPr>
        <p:blipFill rotWithShape="1">
          <a:blip r:embed="rId4"/>
          <a:srcRect b="36262"/>
          <a:stretch/>
        </p:blipFill>
        <p:spPr>
          <a:xfrm>
            <a:off x="450125" y="1558458"/>
            <a:ext cx="1988879" cy="1521206"/>
          </a:xfrm>
          <a:prstGeom prst="rect">
            <a:avLst/>
          </a:prstGeom>
        </p:spPr>
      </p:pic>
      <p:sp>
        <p:nvSpPr>
          <p:cNvPr id="16" name="TextBox 15">
            <a:extLst>
              <a:ext uri="{FF2B5EF4-FFF2-40B4-BE49-F238E27FC236}">
                <a16:creationId xmlns:a16="http://schemas.microsoft.com/office/drawing/2014/main" id="{1DA4BC04-A8A4-E2D2-559F-4F4CF0DD2BB7}"/>
              </a:ext>
            </a:extLst>
          </p:cNvPr>
          <p:cNvSpPr txBox="1"/>
          <p:nvPr/>
        </p:nvSpPr>
        <p:spPr>
          <a:xfrm>
            <a:off x="471476" y="978723"/>
            <a:ext cx="1988879" cy="56457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mn-lt"/>
                <a:ea typeface="+mn-ea"/>
                <a:cs typeface="+mn-cs"/>
                <a:sym typeface="Proxima Nova"/>
              </a:rPr>
              <a:t>Overview Dashboard</a:t>
            </a:r>
            <a:endParaRPr kumimoji="0" lang="en-GB" sz="1600" b="1" i="0" u="none" strike="noStrike" cap="none" spc="0" normalizeH="0" baseline="0" dirty="0">
              <a:ln>
                <a:noFill/>
              </a:ln>
              <a:solidFill>
                <a:schemeClr val="bg1"/>
              </a:solidFill>
              <a:effectLst/>
              <a:uFillTx/>
              <a:latin typeface="+mn-lt"/>
              <a:ea typeface="+mn-ea"/>
              <a:cs typeface="+mn-cs"/>
              <a:sym typeface="Proxima Nova"/>
            </a:endParaRPr>
          </a:p>
        </p:txBody>
      </p:sp>
      <p:sp>
        <p:nvSpPr>
          <p:cNvPr id="18" name="Rectangle 17">
            <a:extLst>
              <a:ext uri="{FF2B5EF4-FFF2-40B4-BE49-F238E27FC236}">
                <a16:creationId xmlns:a16="http://schemas.microsoft.com/office/drawing/2014/main" id="{F204CEA2-E4B6-6075-04CA-534BBCC7BB2F}"/>
              </a:ext>
            </a:extLst>
          </p:cNvPr>
          <p:cNvSpPr/>
          <p:nvPr/>
        </p:nvSpPr>
        <p:spPr>
          <a:xfrm>
            <a:off x="2875273" y="977390"/>
            <a:ext cx="2425148" cy="2206923"/>
          </a:xfrm>
          <a:prstGeom prst="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TextBox 19">
            <a:extLst>
              <a:ext uri="{FF2B5EF4-FFF2-40B4-BE49-F238E27FC236}">
                <a16:creationId xmlns:a16="http://schemas.microsoft.com/office/drawing/2014/main" id="{0ED20893-E7FB-292A-1755-3EEAA2B99181}"/>
              </a:ext>
            </a:extLst>
          </p:cNvPr>
          <p:cNvSpPr txBox="1"/>
          <p:nvPr/>
        </p:nvSpPr>
        <p:spPr>
          <a:xfrm>
            <a:off x="3114758" y="1101833"/>
            <a:ext cx="1988879" cy="3183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mn-lt"/>
                <a:ea typeface="+mn-ea"/>
                <a:cs typeface="+mn-cs"/>
                <a:sym typeface="Proxima Nova"/>
              </a:rPr>
              <a:t>Actions</a:t>
            </a:r>
            <a:endParaRPr kumimoji="0" lang="en-GB" sz="1600" b="1" i="0" u="none" strike="noStrike" cap="none" spc="0" normalizeH="0" baseline="0" dirty="0">
              <a:ln>
                <a:noFill/>
              </a:ln>
              <a:solidFill>
                <a:schemeClr val="bg1"/>
              </a:solidFill>
              <a:effectLst/>
              <a:uFillTx/>
              <a:latin typeface="+mn-lt"/>
              <a:ea typeface="+mn-ea"/>
              <a:cs typeface="+mn-cs"/>
              <a:sym typeface="Proxima Nova"/>
            </a:endParaRPr>
          </a:p>
        </p:txBody>
      </p:sp>
      <p:sp>
        <p:nvSpPr>
          <p:cNvPr id="21" name="Rectangle 20">
            <a:extLst>
              <a:ext uri="{FF2B5EF4-FFF2-40B4-BE49-F238E27FC236}">
                <a16:creationId xmlns:a16="http://schemas.microsoft.com/office/drawing/2014/main" id="{E0B536EF-BFDB-83D5-D945-C810A4720BFD}"/>
              </a:ext>
            </a:extLst>
          </p:cNvPr>
          <p:cNvSpPr/>
          <p:nvPr/>
        </p:nvSpPr>
        <p:spPr>
          <a:xfrm>
            <a:off x="5518555" y="977390"/>
            <a:ext cx="2425148" cy="2206923"/>
          </a:xfrm>
          <a:prstGeom prst="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TextBox 21">
            <a:extLst>
              <a:ext uri="{FF2B5EF4-FFF2-40B4-BE49-F238E27FC236}">
                <a16:creationId xmlns:a16="http://schemas.microsoft.com/office/drawing/2014/main" id="{0FA0E325-4D07-B6B1-1455-CFE554D00680}"/>
              </a:ext>
            </a:extLst>
          </p:cNvPr>
          <p:cNvSpPr txBox="1"/>
          <p:nvPr/>
        </p:nvSpPr>
        <p:spPr>
          <a:xfrm>
            <a:off x="5758040" y="1101833"/>
            <a:ext cx="1988879" cy="3183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err="1">
                <a:ln>
                  <a:noFill/>
                </a:ln>
                <a:solidFill>
                  <a:schemeClr val="bg1"/>
                </a:solidFill>
                <a:effectLst/>
                <a:uFillTx/>
                <a:latin typeface="+mn-lt"/>
                <a:ea typeface="+mn-ea"/>
                <a:cs typeface="+mn-cs"/>
                <a:sym typeface="Proxima Nova"/>
              </a:rPr>
              <a:t>Programmes</a:t>
            </a:r>
            <a:endParaRPr kumimoji="0" lang="en-GB" sz="1600" b="1" i="0" u="none" strike="noStrike" cap="none" spc="0" normalizeH="0" baseline="0" dirty="0">
              <a:ln>
                <a:noFill/>
              </a:ln>
              <a:solidFill>
                <a:schemeClr val="bg1"/>
              </a:solidFill>
              <a:effectLst/>
              <a:uFillTx/>
              <a:latin typeface="+mn-lt"/>
              <a:ea typeface="+mn-ea"/>
              <a:cs typeface="+mn-cs"/>
              <a:sym typeface="Proxima Nova"/>
            </a:endParaRPr>
          </a:p>
        </p:txBody>
      </p:sp>
      <p:sp>
        <p:nvSpPr>
          <p:cNvPr id="23" name="Rectangle 22">
            <a:extLst>
              <a:ext uri="{FF2B5EF4-FFF2-40B4-BE49-F238E27FC236}">
                <a16:creationId xmlns:a16="http://schemas.microsoft.com/office/drawing/2014/main" id="{4A430AD6-B4DC-C70F-0C28-AD9A5B2A9FA0}"/>
              </a:ext>
            </a:extLst>
          </p:cNvPr>
          <p:cNvSpPr/>
          <p:nvPr/>
        </p:nvSpPr>
        <p:spPr>
          <a:xfrm>
            <a:off x="8183188" y="977390"/>
            <a:ext cx="2425148" cy="2206923"/>
          </a:xfrm>
          <a:prstGeom prst="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TextBox 23">
            <a:extLst>
              <a:ext uri="{FF2B5EF4-FFF2-40B4-BE49-F238E27FC236}">
                <a16:creationId xmlns:a16="http://schemas.microsoft.com/office/drawing/2014/main" id="{27497A64-B66B-D94B-56EB-7ED99A73FB3D}"/>
              </a:ext>
            </a:extLst>
          </p:cNvPr>
          <p:cNvSpPr txBox="1"/>
          <p:nvPr/>
        </p:nvSpPr>
        <p:spPr>
          <a:xfrm>
            <a:off x="8422673" y="1101833"/>
            <a:ext cx="1988879" cy="3183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mn-lt"/>
                <a:ea typeface="+mn-ea"/>
                <a:cs typeface="+mn-cs"/>
                <a:sym typeface="Proxima Nova"/>
              </a:rPr>
              <a:t>Projects</a:t>
            </a:r>
            <a:endParaRPr kumimoji="0" lang="en-GB" sz="1600" b="1" i="0" u="none" strike="noStrike" cap="none" spc="0" normalizeH="0" baseline="0" dirty="0">
              <a:ln>
                <a:noFill/>
              </a:ln>
              <a:solidFill>
                <a:schemeClr val="bg1"/>
              </a:solidFill>
              <a:effectLst/>
              <a:uFillTx/>
              <a:latin typeface="+mn-lt"/>
              <a:ea typeface="+mn-ea"/>
              <a:cs typeface="+mn-cs"/>
              <a:sym typeface="Proxima Nova"/>
            </a:endParaRPr>
          </a:p>
        </p:txBody>
      </p:sp>
      <p:sp>
        <p:nvSpPr>
          <p:cNvPr id="25" name="Rectangle 24">
            <a:extLst>
              <a:ext uri="{FF2B5EF4-FFF2-40B4-BE49-F238E27FC236}">
                <a16:creationId xmlns:a16="http://schemas.microsoft.com/office/drawing/2014/main" id="{E34EE9F6-74DF-BA5A-373A-3EF77F187240}"/>
              </a:ext>
            </a:extLst>
          </p:cNvPr>
          <p:cNvSpPr/>
          <p:nvPr/>
        </p:nvSpPr>
        <p:spPr>
          <a:xfrm>
            <a:off x="231991" y="3396138"/>
            <a:ext cx="2425148" cy="2206923"/>
          </a:xfrm>
          <a:prstGeom prst="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TextBox 25">
            <a:extLst>
              <a:ext uri="{FF2B5EF4-FFF2-40B4-BE49-F238E27FC236}">
                <a16:creationId xmlns:a16="http://schemas.microsoft.com/office/drawing/2014/main" id="{781CD86A-F31F-8B4D-C8AD-7E16A3686880}"/>
              </a:ext>
            </a:extLst>
          </p:cNvPr>
          <p:cNvSpPr txBox="1"/>
          <p:nvPr/>
        </p:nvSpPr>
        <p:spPr>
          <a:xfrm>
            <a:off x="471476" y="3520581"/>
            <a:ext cx="1988879" cy="3183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mn-lt"/>
                <a:ea typeface="+mn-ea"/>
                <a:cs typeface="+mn-cs"/>
                <a:sym typeface="Proxima Nova"/>
              </a:rPr>
              <a:t>Activities</a:t>
            </a:r>
            <a:endParaRPr kumimoji="0" lang="en-GB" sz="1600" b="1" i="0" u="none" strike="noStrike" cap="none" spc="0" normalizeH="0" baseline="0" dirty="0">
              <a:ln>
                <a:noFill/>
              </a:ln>
              <a:solidFill>
                <a:schemeClr val="bg1"/>
              </a:solidFill>
              <a:effectLst/>
              <a:uFillTx/>
              <a:latin typeface="+mn-lt"/>
              <a:ea typeface="+mn-ea"/>
              <a:cs typeface="+mn-cs"/>
              <a:sym typeface="Proxima Nova"/>
            </a:endParaRPr>
          </a:p>
        </p:txBody>
      </p:sp>
      <p:sp>
        <p:nvSpPr>
          <p:cNvPr id="27" name="Rectangle 26">
            <a:extLst>
              <a:ext uri="{FF2B5EF4-FFF2-40B4-BE49-F238E27FC236}">
                <a16:creationId xmlns:a16="http://schemas.microsoft.com/office/drawing/2014/main" id="{1E2D0DD4-2AAB-7C3E-1FD5-558EBD63BF84}"/>
              </a:ext>
            </a:extLst>
          </p:cNvPr>
          <p:cNvSpPr/>
          <p:nvPr/>
        </p:nvSpPr>
        <p:spPr>
          <a:xfrm>
            <a:off x="2875273" y="3396138"/>
            <a:ext cx="2425148" cy="2206923"/>
          </a:xfrm>
          <a:prstGeom prst="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TextBox 27">
            <a:extLst>
              <a:ext uri="{FF2B5EF4-FFF2-40B4-BE49-F238E27FC236}">
                <a16:creationId xmlns:a16="http://schemas.microsoft.com/office/drawing/2014/main" id="{9CA0212F-FAF5-A72D-3991-CCB436A23D80}"/>
              </a:ext>
            </a:extLst>
          </p:cNvPr>
          <p:cNvSpPr txBox="1"/>
          <p:nvPr/>
        </p:nvSpPr>
        <p:spPr>
          <a:xfrm>
            <a:off x="3114758" y="3520581"/>
            <a:ext cx="1988879" cy="3183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mn-lt"/>
                <a:ea typeface="+mn-ea"/>
                <a:cs typeface="+mn-cs"/>
                <a:sym typeface="Proxima Nova"/>
              </a:rPr>
              <a:t>Support</a:t>
            </a:r>
            <a:endParaRPr kumimoji="0" lang="en-GB" sz="1600" b="1" i="0" u="none" strike="noStrike" cap="none" spc="0" normalizeH="0" baseline="0" dirty="0">
              <a:ln>
                <a:noFill/>
              </a:ln>
              <a:solidFill>
                <a:schemeClr val="bg1"/>
              </a:solidFill>
              <a:effectLst/>
              <a:uFillTx/>
              <a:latin typeface="+mn-lt"/>
              <a:ea typeface="+mn-ea"/>
              <a:cs typeface="+mn-cs"/>
              <a:sym typeface="Proxima Nova"/>
            </a:endParaRPr>
          </a:p>
        </p:txBody>
      </p:sp>
      <p:sp>
        <p:nvSpPr>
          <p:cNvPr id="29" name="Rectangle 28">
            <a:extLst>
              <a:ext uri="{FF2B5EF4-FFF2-40B4-BE49-F238E27FC236}">
                <a16:creationId xmlns:a16="http://schemas.microsoft.com/office/drawing/2014/main" id="{B6A4117E-F20F-2675-2F23-7EE3434AA990}"/>
              </a:ext>
            </a:extLst>
          </p:cNvPr>
          <p:cNvSpPr/>
          <p:nvPr/>
        </p:nvSpPr>
        <p:spPr>
          <a:xfrm>
            <a:off x="5518555" y="3396138"/>
            <a:ext cx="2425148" cy="2206923"/>
          </a:xfrm>
          <a:prstGeom prst="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TextBox 29">
            <a:extLst>
              <a:ext uri="{FF2B5EF4-FFF2-40B4-BE49-F238E27FC236}">
                <a16:creationId xmlns:a16="http://schemas.microsoft.com/office/drawing/2014/main" id="{AC316B0A-A800-B6B7-6C59-13C3EE9C1DA9}"/>
              </a:ext>
            </a:extLst>
          </p:cNvPr>
          <p:cNvSpPr txBox="1"/>
          <p:nvPr/>
        </p:nvSpPr>
        <p:spPr>
          <a:xfrm>
            <a:off x="5758040" y="3520581"/>
            <a:ext cx="1988879" cy="3183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mn-lt"/>
                <a:ea typeface="+mn-ea"/>
                <a:cs typeface="+mn-cs"/>
                <a:sym typeface="Proxima Nova"/>
              </a:rPr>
              <a:t>GHG </a:t>
            </a:r>
            <a:r>
              <a:rPr lang="en-US" b="1" dirty="0">
                <a:solidFill>
                  <a:schemeClr val="bg1"/>
                </a:solidFill>
              </a:rPr>
              <a:t>Emissions</a:t>
            </a:r>
            <a:endParaRPr kumimoji="0" lang="en-GB" sz="1600" b="1" i="0" u="none" strike="noStrike" cap="none" spc="0" normalizeH="0" baseline="0" dirty="0">
              <a:ln>
                <a:noFill/>
              </a:ln>
              <a:solidFill>
                <a:schemeClr val="bg1"/>
              </a:solidFill>
              <a:effectLst/>
              <a:uFillTx/>
              <a:latin typeface="+mn-lt"/>
              <a:ea typeface="+mn-ea"/>
              <a:cs typeface="+mn-cs"/>
              <a:sym typeface="Proxima Nova"/>
            </a:endParaRPr>
          </a:p>
        </p:txBody>
      </p:sp>
      <p:sp>
        <p:nvSpPr>
          <p:cNvPr id="32" name="Rectangle 31">
            <a:extLst>
              <a:ext uri="{FF2B5EF4-FFF2-40B4-BE49-F238E27FC236}">
                <a16:creationId xmlns:a16="http://schemas.microsoft.com/office/drawing/2014/main" id="{5AEE7B85-4D25-95F0-3A77-604E888756F1}"/>
              </a:ext>
            </a:extLst>
          </p:cNvPr>
          <p:cNvSpPr/>
          <p:nvPr/>
        </p:nvSpPr>
        <p:spPr>
          <a:xfrm>
            <a:off x="8213858" y="3396138"/>
            <a:ext cx="2425148" cy="2206923"/>
          </a:xfrm>
          <a:prstGeom prst="rect">
            <a:avLst/>
          </a:prstGeom>
          <a:solidFill>
            <a:srgbClr val="4F81BD"/>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GB" sz="14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TextBox 32">
            <a:extLst>
              <a:ext uri="{FF2B5EF4-FFF2-40B4-BE49-F238E27FC236}">
                <a16:creationId xmlns:a16="http://schemas.microsoft.com/office/drawing/2014/main" id="{65DE201F-EF2B-89CD-6149-B923472B39AA}"/>
              </a:ext>
            </a:extLst>
          </p:cNvPr>
          <p:cNvSpPr txBox="1"/>
          <p:nvPr/>
        </p:nvSpPr>
        <p:spPr>
          <a:xfrm>
            <a:off x="8453343" y="3520581"/>
            <a:ext cx="1988879" cy="3183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41076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mn-lt"/>
                <a:ea typeface="+mn-ea"/>
                <a:cs typeface="+mn-cs"/>
                <a:sym typeface="Proxima Nova"/>
              </a:rPr>
              <a:t>Reporting (</a:t>
            </a:r>
            <a:r>
              <a:rPr kumimoji="0" lang="en-US" sz="1600" b="1" i="0" u="none" strike="noStrike" cap="none" spc="0" normalizeH="0" baseline="0" dirty="0" err="1">
                <a:ln>
                  <a:noFill/>
                </a:ln>
                <a:solidFill>
                  <a:schemeClr val="bg1"/>
                </a:solidFill>
                <a:effectLst/>
                <a:uFillTx/>
                <a:latin typeface="+mn-lt"/>
                <a:ea typeface="+mn-ea"/>
                <a:cs typeface="+mn-cs"/>
                <a:sym typeface="Proxima Nova"/>
              </a:rPr>
              <a:t>CTFs</a:t>
            </a:r>
            <a:r>
              <a:rPr kumimoji="0" lang="en-US" sz="1600" b="1" i="0" u="none" strike="noStrike" cap="none" spc="0" normalizeH="0" baseline="0" dirty="0">
                <a:ln>
                  <a:noFill/>
                </a:ln>
                <a:solidFill>
                  <a:schemeClr val="bg1"/>
                </a:solidFill>
                <a:effectLst/>
                <a:uFillTx/>
                <a:latin typeface="+mn-lt"/>
                <a:ea typeface="+mn-ea"/>
                <a:cs typeface="+mn-cs"/>
                <a:sym typeface="Proxima Nova"/>
              </a:rPr>
              <a:t>)</a:t>
            </a:r>
            <a:endParaRPr kumimoji="0" lang="en-GB" sz="1600" b="1" i="0" u="none" strike="noStrike" cap="none" spc="0" normalizeH="0" baseline="0" dirty="0">
              <a:ln>
                <a:noFill/>
              </a:ln>
              <a:solidFill>
                <a:schemeClr val="bg1"/>
              </a:solidFill>
              <a:effectLst/>
              <a:uFillTx/>
              <a:latin typeface="+mn-lt"/>
              <a:ea typeface="+mn-ea"/>
              <a:cs typeface="+mn-cs"/>
              <a:sym typeface="Proxima Nova"/>
            </a:endParaRPr>
          </a:p>
        </p:txBody>
      </p:sp>
      <p:pic>
        <p:nvPicPr>
          <p:cNvPr id="34" name="Picture 33">
            <a:extLst>
              <a:ext uri="{FF2B5EF4-FFF2-40B4-BE49-F238E27FC236}">
                <a16:creationId xmlns:a16="http://schemas.microsoft.com/office/drawing/2014/main" id="{E236F2AB-466C-6C3A-365E-20F864A98B1B}"/>
              </a:ext>
            </a:extLst>
          </p:cNvPr>
          <p:cNvPicPr>
            <a:picLocks noChangeAspect="1"/>
          </p:cNvPicPr>
          <p:nvPr/>
        </p:nvPicPr>
        <p:blipFill>
          <a:blip r:embed="rId5"/>
          <a:stretch>
            <a:fillRect/>
          </a:stretch>
        </p:blipFill>
        <p:spPr>
          <a:xfrm>
            <a:off x="3054816" y="1558458"/>
            <a:ext cx="2048822" cy="1506006"/>
          </a:xfrm>
          <a:prstGeom prst="rect">
            <a:avLst/>
          </a:prstGeom>
        </p:spPr>
      </p:pic>
      <p:pic>
        <p:nvPicPr>
          <p:cNvPr id="35" name="Picture 34">
            <a:extLst>
              <a:ext uri="{FF2B5EF4-FFF2-40B4-BE49-F238E27FC236}">
                <a16:creationId xmlns:a16="http://schemas.microsoft.com/office/drawing/2014/main" id="{17F45C15-B5FF-AFAF-2FB0-D681217E44ED}"/>
              </a:ext>
            </a:extLst>
          </p:cNvPr>
          <p:cNvPicPr>
            <a:picLocks noChangeAspect="1"/>
          </p:cNvPicPr>
          <p:nvPr/>
        </p:nvPicPr>
        <p:blipFill>
          <a:blip r:embed="rId6"/>
          <a:stretch>
            <a:fillRect/>
          </a:stretch>
        </p:blipFill>
        <p:spPr>
          <a:xfrm>
            <a:off x="5699389" y="1543299"/>
            <a:ext cx="2047530" cy="1521165"/>
          </a:xfrm>
          <a:prstGeom prst="rect">
            <a:avLst/>
          </a:prstGeom>
        </p:spPr>
      </p:pic>
      <p:pic>
        <p:nvPicPr>
          <p:cNvPr id="36" name="Picture 35">
            <a:extLst>
              <a:ext uri="{FF2B5EF4-FFF2-40B4-BE49-F238E27FC236}">
                <a16:creationId xmlns:a16="http://schemas.microsoft.com/office/drawing/2014/main" id="{5539868D-F682-1C39-840C-18DB2735303F}"/>
              </a:ext>
            </a:extLst>
          </p:cNvPr>
          <p:cNvPicPr>
            <a:picLocks noChangeAspect="1"/>
          </p:cNvPicPr>
          <p:nvPr/>
        </p:nvPicPr>
        <p:blipFill rotWithShape="1">
          <a:blip r:embed="rId7"/>
          <a:srcRect b="33446"/>
          <a:stretch/>
        </p:blipFill>
        <p:spPr>
          <a:xfrm>
            <a:off x="8394769" y="1534661"/>
            <a:ext cx="1988879" cy="1529803"/>
          </a:xfrm>
          <a:prstGeom prst="rect">
            <a:avLst/>
          </a:prstGeom>
        </p:spPr>
      </p:pic>
      <p:pic>
        <p:nvPicPr>
          <p:cNvPr id="37" name="Picture 36">
            <a:extLst>
              <a:ext uri="{FF2B5EF4-FFF2-40B4-BE49-F238E27FC236}">
                <a16:creationId xmlns:a16="http://schemas.microsoft.com/office/drawing/2014/main" id="{9EFBB49C-FC07-D373-E6B7-0CA8424FDFCA}"/>
              </a:ext>
            </a:extLst>
          </p:cNvPr>
          <p:cNvPicPr>
            <a:picLocks noChangeAspect="1"/>
          </p:cNvPicPr>
          <p:nvPr/>
        </p:nvPicPr>
        <p:blipFill rotWithShape="1">
          <a:blip r:embed="rId8"/>
          <a:srcRect t="1" b="61117"/>
          <a:stretch/>
        </p:blipFill>
        <p:spPr>
          <a:xfrm>
            <a:off x="450125" y="3854900"/>
            <a:ext cx="1974677" cy="1609986"/>
          </a:xfrm>
          <a:prstGeom prst="rect">
            <a:avLst/>
          </a:prstGeom>
        </p:spPr>
      </p:pic>
      <p:pic>
        <p:nvPicPr>
          <p:cNvPr id="38" name="Picture 37">
            <a:extLst>
              <a:ext uri="{FF2B5EF4-FFF2-40B4-BE49-F238E27FC236}">
                <a16:creationId xmlns:a16="http://schemas.microsoft.com/office/drawing/2014/main" id="{5A97ED2A-BBC3-7221-A378-FD8BBEA59CC5}"/>
              </a:ext>
            </a:extLst>
          </p:cNvPr>
          <p:cNvPicPr>
            <a:picLocks noChangeAspect="1"/>
          </p:cNvPicPr>
          <p:nvPr/>
        </p:nvPicPr>
        <p:blipFill>
          <a:blip r:embed="rId9"/>
          <a:stretch>
            <a:fillRect/>
          </a:stretch>
        </p:blipFill>
        <p:spPr>
          <a:xfrm>
            <a:off x="3054817" y="3862994"/>
            <a:ext cx="1988879" cy="1606228"/>
          </a:xfrm>
          <a:prstGeom prst="rect">
            <a:avLst/>
          </a:prstGeom>
        </p:spPr>
      </p:pic>
      <p:pic>
        <p:nvPicPr>
          <p:cNvPr id="39" name="Picture 38">
            <a:extLst>
              <a:ext uri="{FF2B5EF4-FFF2-40B4-BE49-F238E27FC236}">
                <a16:creationId xmlns:a16="http://schemas.microsoft.com/office/drawing/2014/main" id="{17DC5F8F-CD34-FA44-67B0-736146DCDA3E}"/>
              </a:ext>
            </a:extLst>
          </p:cNvPr>
          <p:cNvPicPr>
            <a:picLocks noChangeAspect="1"/>
          </p:cNvPicPr>
          <p:nvPr/>
        </p:nvPicPr>
        <p:blipFill rotWithShape="1">
          <a:blip r:embed="rId10"/>
          <a:srcRect b="34295"/>
          <a:stretch/>
        </p:blipFill>
        <p:spPr>
          <a:xfrm>
            <a:off x="5699390" y="3874306"/>
            <a:ext cx="2047530" cy="1590580"/>
          </a:xfrm>
          <a:prstGeom prst="rect">
            <a:avLst/>
          </a:prstGeom>
        </p:spPr>
      </p:pic>
      <p:pic>
        <p:nvPicPr>
          <p:cNvPr id="40" name="Picture 39">
            <a:extLst>
              <a:ext uri="{FF2B5EF4-FFF2-40B4-BE49-F238E27FC236}">
                <a16:creationId xmlns:a16="http://schemas.microsoft.com/office/drawing/2014/main" id="{248EFF4D-A20F-294E-A8A3-D612A818E053}"/>
              </a:ext>
            </a:extLst>
          </p:cNvPr>
          <p:cNvPicPr>
            <a:picLocks noChangeAspect="1"/>
          </p:cNvPicPr>
          <p:nvPr/>
        </p:nvPicPr>
        <p:blipFill rotWithShape="1">
          <a:blip r:embed="rId11"/>
          <a:srcRect t="-1" b="66572"/>
          <a:stretch/>
        </p:blipFill>
        <p:spPr>
          <a:xfrm>
            <a:off x="8422674" y="3874306"/>
            <a:ext cx="1987304" cy="1590580"/>
          </a:xfrm>
          <a:prstGeom prst="rect">
            <a:avLst/>
          </a:prstGeom>
        </p:spPr>
      </p:pic>
    </p:spTree>
    <p:extLst>
      <p:ext uri="{BB962C8B-B14F-4D97-AF65-F5344CB8AC3E}">
        <p14:creationId xmlns:p14="http://schemas.microsoft.com/office/powerpoint/2010/main" val="229861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F7F2D-9033-35E5-2DB3-17DF6EBCCB2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9CCCBD-2859-91DA-8D92-E22D7C289C67}"/>
              </a:ext>
            </a:extLst>
          </p:cNvPr>
          <p:cNvSpPr/>
          <p:nvPr/>
        </p:nvSpPr>
        <p:spPr>
          <a:xfrm>
            <a:off x="3312822" y="642257"/>
            <a:ext cx="8874177" cy="5562600"/>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3CFB4D-CD2C-892A-F3AD-BD3CCB8844A2}"/>
              </a:ext>
            </a:extLst>
          </p:cNvPr>
          <p:cNvPicPr>
            <a:picLocks noChangeAspect="1"/>
          </p:cNvPicPr>
          <p:nvPr/>
        </p:nvPicPr>
        <p:blipFill>
          <a:blip r:embed="rId3" cstate="print">
            <a:extLst>
              <a:ext uri="{28A0092B-C50C-407E-A947-70E740481C1C}">
                <a14:useLocalDpi xmlns:a14="http://schemas.microsoft.com/office/drawing/2010/main" val="0"/>
              </a:ext>
            </a:extLst>
          </a:blip>
          <a:srcRect l="12735" r="12735"/>
          <a:stretch/>
        </p:blipFill>
        <p:spPr>
          <a:xfrm rot="5400000">
            <a:off x="993933" y="1697884"/>
            <a:ext cx="4603421" cy="3474371"/>
          </a:xfrm>
          <a:prstGeom prst="ellipse">
            <a:avLst/>
          </a:prstGeom>
          <a:ln>
            <a:noFill/>
          </a:ln>
          <a:effectLst>
            <a:outerShdw blurRad="50800" dist="50800" sx="1000" sy="1000" algn="ctr" rotWithShape="0">
              <a:srgbClr val="000000"/>
            </a:outerShdw>
            <a:softEdge rad="0"/>
          </a:effectLst>
        </p:spPr>
      </p:pic>
      <p:sp>
        <p:nvSpPr>
          <p:cNvPr id="8" name="Title 3">
            <a:extLst>
              <a:ext uri="{FF2B5EF4-FFF2-40B4-BE49-F238E27FC236}">
                <a16:creationId xmlns:a16="http://schemas.microsoft.com/office/drawing/2014/main" id="{00B81D69-CA05-2A0A-F1B1-09BB3A5B1702}"/>
              </a:ext>
            </a:extLst>
          </p:cNvPr>
          <p:cNvSpPr txBox="1">
            <a:spLocks/>
          </p:cNvSpPr>
          <p:nvPr/>
        </p:nvSpPr>
        <p:spPr>
          <a:xfrm>
            <a:off x="345052" y="366362"/>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2. </a:t>
            </a:r>
            <a:r>
              <a:rPr lang="en-US" sz="3200" dirty="0">
                <a:solidFill>
                  <a:srgbClr val="008F00"/>
                </a:solidFill>
                <a:latin typeface="Montserrat SemiBold"/>
                <a:ea typeface="+mj-lt"/>
                <a:cs typeface="+mj-lt"/>
              </a:rPr>
              <a:t>Introduction to the Information Structure of </a:t>
            </a:r>
            <a:r>
              <a:rPr lang="en-US" sz="3200" dirty="0" err="1">
                <a:solidFill>
                  <a:srgbClr val="008F00"/>
                </a:solidFill>
                <a:latin typeface="Montserrat SemiBold"/>
                <a:ea typeface="+mj-lt"/>
                <a:cs typeface="+mj-lt"/>
              </a:rPr>
              <a:t>NCTP</a:t>
            </a:r>
            <a:endParaRPr lang="en-US" sz="3000" dirty="0">
              <a:solidFill>
                <a:srgbClr val="008F00"/>
              </a:solidFill>
              <a:latin typeface="Montserrat SemiBold"/>
              <a:ea typeface="+mj-lt"/>
              <a:cs typeface="+mj-lt"/>
            </a:endParaRPr>
          </a:p>
          <a:p>
            <a:pPr algn="l" defTabSz="630936"/>
            <a:endParaRPr lang="en-US" sz="2000" dirty="0">
              <a:solidFill>
                <a:srgbClr val="008F00"/>
              </a:solidFill>
              <a:latin typeface="Montserrat SemiBold"/>
            </a:endParaRPr>
          </a:p>
        </p:txBody>
      </p:sp>
      <p:sp>
        <p:nvSpPr>
          <p:cNvPr id="12" name="TextBox 11">
            <a:extLst>
              <a:ext uri="{FF2B5EF4-FFF2-40B4-BE49-F238E27FC236}">
                <a16:creationId xmlns:a16="http://schemas.microsoft.com/office/drawing/2014/main" id="{A40486C8-346F-4292-27E0-E292E3557AC2}"/>
              </a:ext>
            </a:extLst>
          </p:cNvPr>
          <p:cNvSpPr txBox="1"/>
          <p:nvPr/>
        </p:nvSpPr>
        <p:spPr>
          <a:xfrm>
            <a:off x="8156081" y="6453456"/>
            <a:ext cx="3945835" cy="253916"/>
          </a:xfrm>
          <a:prstGeom prst="rect">
            <a:avLst/>
          </a:prstGeom>
          <a:noFill/>
        </p:spPr>
        <p:txBody>
          <a:bodyPr wrap="square" rtlCol="0">
            <a:spAutoFit/>
          </a:bodyPr>
          <a:lstStyle/>
          <a:p>
            <a:pPr algn="r"/>
            <a:r>
              <a:rPr lang="en-US" sz="1050" dirty="0">
                <a:solidFill>
                  <a:srgbClr val="0468B1"/>
                </a:solidFill>
              </a:rPr>
              <a:t>UNITED NATIONS DEVELOPMENT PROGRAMME</a:t>
            </a:r>
          </a:p>
        </p:txBody>
      </p:sp>
      <p:pic>
        <p:nvPicPr>
          <p:cNvPr id="14" name="Picture 13">
            <a:extLst>
              <a:ext uri="{FF2B5EF4-FFF2-40B4-BE49-F238E27FC236}">
                <a16:creationId xmlns:a16="http://schemas.microsoft.com/office/drawing/2014/main" id="{CA2DEC49-9EFD-CF19-00C7-5A14C9C472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5" name="TextBox 4">
            <a:extLst>
              <a:ext uri="{FF2B5EF4-FFF2-40B4-BE49-F238E27FC236}">
                <a16:creationId xmlns:a16="http://schemas.microsoft.com/office/drawing/2014/main" id="{15EC2636-B8CE-34AD-0895-C56BD8A23785}"/>
              </a:ext>
            </a:extLst>
          </p:cNvPr>
          <p:cNvSpPr txBox="1"/>
          <p:nvPr/>
        </p:nvSpPr>
        <p:spPr>
          <a:xfrm>
            <a:off x="5895555" y="3129697"/>
            <a:ext cx="5655008" cy="61074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342900" indent="-342900">
              <a:spcAft>
                <a:spcPts val="1800"/>
              </a:spcAft>
              <a:buFont typeface="Arial" panose="020B0604020202020204" pitchFamily="34" charset="0"/>
              <a:buChar char="•"/>
            </a:pPr>
            <a:r>
              <a:rPr lang="en-IN" sz="2000" b="1" dirty="0">
                <a:solidFill>
                  <a:srgbClr val="0468B1"/>
                </a:solidFill>
                <a:latin typeface="Montserrat" pitchFamily="2" charset="77"/>
              </a:rPr>
              <a:t>The Information Structure </a:t>
            </a:r>
          </a:p>
        </p:txBody>
      </p:sp>
      <p:pic>
        <p:nvPicPr>
          <p:cNvPr id="10" name="Picture 9">
            <a:extLst>
              <a:ext uri="{FF2B5EF4-FFF2-40B4-BE49-F238E27FC236}">
                <a16:creationId xmlns:a16="http://schemas.microsoft.com/office/drawing/2014/main" id="{FBAE02F5-A2DB-5C47-C645-181F241B39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89" y="1133359"/>
            <a:ext cx="2270759" cy="1707813"/>
          </a:xfrm>
          <a:prstGeom prst="rect">
            <a:avLst/>
          </a:prstGeom>
        </p:spPr>
      </p:pic>
    </p:spTree>
    <p:extLst>
      <p:ext uri="{BB962C8B-B14F-4D97-AF65-F5344CB8AC3E}">
        <p14:creationId xmlns:p14="http://schemas.microsoft.com/office/powerpoint/2010/main" val="43769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B08B4-865D-F4A9-23A8-5F8E4347939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455C527-582C-FB02-242F-980C4CA4AA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93363" y="217968"/>
            <a:ext cx="914400" cy="1458318"/>
          </a:xfrm>
          <a:prstGeom prst="rect">
            <a:avLst/>
          </a:prstGeom>
        </p:spPr>
      </p:pic>
      <p:sp>
        <p:nvSpPr>
          <p:cNvPr id="3" name="Rectangle 2">
            <a:extLst>
              <a:ext uri="{FF2B5EF4-FFF2-40B4-BE49-F238E27FC236}">
                <a16:creationId xmlns:a16="http://schemas.microsoft.com/office/drawing/2014/main" id="{E126B5B8-5D6F-59F6-8011-A1C1F27CC5A8}"/>
              </a:ext>
            </a:extLst>
          </p:cNvPr>
          <p:cNvSpPr/>
          <p:nvPr/>
        </p:nvSpPr>
        <p:spPr>
          <a:xfrm>
            <a:off x="0" y="642256"/>
            <a:ext cx="8874177" cy="5793713"/>
          </a:xfrm>
          <a:prstGeom prst="rect">
            <a:avLst/>
          </a:prstGeom>
          <a:solidFill>
            <a:srgbClr val="4472C4">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3">
            <a:extLst>
              <a:ext uri="{FF2B5EF4-FFF2-40B4-BE49-F238E27FC236}">
                <a16:creationId xmlns:a16="http://schemas.microsoft.com/office/drawing/2014/main" id="{A070C6D8-43E6-1784-4BFE-912D617D627B}"/>
              </a:ext>
            </a:extLst>
          </p:cNvPr>
          <p:cNvSpPr txBox="1">
            <a:spLocks/>
          </p:cNvSpPr>
          <p:nvPr/>
        </p:nvSpPr>
        <p:spPr>
          <a:xfrm>
            <a:off x="409523" y="79306"/>
            <a:ext cx="10504604" cy="92975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r>
              <a:rPr lang="en-US" sz="3000" dirty="0">
                <a:solidFill>
                  <a:srgbClr val="008F00"/>
                </a:solidFill>
                <a:latin typeface="Montserrat SemiBold"/>
                <a:ea typeface="+mj-lt"/>
                <a:cs typeface="+mj-lt"/>
              </a:rPr>
              <a:t>The National Climate Transparency Platform (</a:t>
            </a:r>
            <a:r>
              <a:rPr lang="en-US" sz="3000" dirty="0" err="1">
                <a:solidFill>
                  <a:srgbClr val="008F00"/>
                </a:solidFill>
                <a:latin typeface="Montserrat SemiBold"/>
                <a:ea typeface="+mj-lt"/>
                <a:cs typeface="+mj-lt"/>
              </a:rPr>
              <a:t>NCTP</a:t>
            </a:r>
            <a:r>
              <a:rPr lang="en-US" sz="3000" dirty="0">
                <a:solidFill>
                  <a:srgbClr val="008F00"/>
                </a:solidFill>
                <a:latin typeface="Montserrat SemiBold"/>
                <a:ea typeface="+mj-lt"/>
                <a:cs typeface="+mj-lt"/>
              </a:rPr>
              <a:t>)</a:t>
            </a:r>
          </a:p>
          <a:p>
            <a:pPr algn="l" defTabSz="630936"/>
            <a:endParaRPr lang="en-US" sz="2000" dirty="0">
              <a:solidFill>
                <a:srgbClr val="008F00"/>
              </a:solidFill>
              <a:latin typeface="Montserrat SemiBold"/>
            </a:endParaRPr>
          </a:p>
        </p:txBody>
      </p:sp>
      <p:grpSp>
        <p:nvGrpSpPr>
          <p:cNvPr id="2" name="Group 1">
            <a:extLst>
              <a:ext uri="{FF2B5EF4-FFF2-40B4-BE49-F238E27FC236}">
                <a16:creationId xmlns:a16="http://schemas.microsoft.com/office/drawing/2014/main" id="{B519C266-25E1-D864-1FD5-3F264436663C}"/>
              </a:ext>
            </a:extLst>
          </p:cNvPr>
          <p:cNvGrpSpPr/>
          <p:nvPr/>
        </p:nvGrpSpPr>
        <p:grpSpPr>
          <a:xfrm>
            <a:off x="6801622" y="1281733"/>
            <a:ext cx="5170933" cy="4881562"/>
            <a:chOff x="3352800" y="1047750"/>
            <a:chExt cx="5170933" cy="4881562"/>
          </a:xfrm>
        </p:grpSpPr>
        <p:grpSp>
          <p:nvGrpSpPr>
            <p:cNvPr id="4" name="Group 3">
              <a:extLst>
                <a:ext uri="{FF2B5EF4-FFF2-40B4-BE49-F238E27FC236}">
                  <a16:creationId xmlns:a16="http://schemas.microsoft.com/office/drawing/2014/main" id="{DED0CB63-7784-8E9D-6EE1-BC730F91694A}"/>
                </a:ext>
              </a:extLst>
            </p:cNvPr>
            <p:cNvGrpSpPr/>
            <p:nvPr/>
          </p:nvGrpSpPr>
          <p:grpSpPr>
            <a:xfrm>
              <a:off x="3352800" y="1047750"/>
              <a:ext cx="5170933" cy="4881562"/>
              <a:chOff x="3352800" y="1047750"/>
              <a:chExt cx="5170933" cy="4881562"/>
            </a:xfrm>
          </p:grpSpPr>
          <p:sp>
            <p:nvSpPr>
              <p:cNvPr id="12" name="Freeform: Shape 11">
                <a:extLst>
                  <a:ext uri="{FF2B5EF4-FFF2-40B4-BE49-F238E27FC236}">
                    <a16:creationId xmlns:a16="http://schemas.microsoft.com/office/drawing/2014/main" id="{FA3C78DA-F61F-0FF7-630C-B9877FEF7454}"/>
                  </a:ext>
                </a:extLst>
              </p:cNvPr>
              <p:cNvSpPr/>
              <p:nvPr/>
            </p:nvSpPr>
            <p:spPr>
              <a:xfrm>
                <a:off x="3352800" y="1047750"/>
                <a:ext cx="4224528" cy="857250"/>
              </a:xfrm>
              <a:custGeom>
                <a:avLst/>
                <a:gdLst>
                  <a:gd name="connsiteX0" fmla="*/ 0 w 4224528"/>
                  <a:gd name="connsiteY0" fmla="*/ 85725 h 857250"/>
                  <a:gd name="connsiteX1" fmla="*/ 85725 w 4224528"/>
                  <a:gd name="connsiteY1" fmla="*/ 0 h 857250"/>
                  <a:gd name="connsiteX2" fmla="*/ 4138803 w 4224528"/>
                  <a:gd name="connsiteY2" fmla="*/ 0 h 857250"/>
                  <a:gd name="connsiteX3" fmla="*/ 4224528 w 4224528"/>
                  <a:gd name="connsiteY3" fmla="*/ 85725 h 857250"/>
                  <a:gd name="connsiteX4" fmla="*/ 4224528 w 4224528"/>
                  <a:gd name="connsiteY4" fmla="*/ 771525 h 857250"/>
                  <a:gd name="connsiteX5" fmla="*/ 4138803 w 4224528"/>
                  <a:gd name="connsiteY5" fmla="*/ 857250 h 857250"/>
                  <a:gd name="connsiteX6" fmla="*/ 85725 w 4224528"/>
                  <a:gd name="connsiteY6" fmla="*/ 857250 h 857250"/>
                  <a:gd name="connsiteX7" fmla="*/ 0 w 4224528"/>
                  <a:gd name="connsiteY7" fmla="*/ 771525 h 857250"/>
                  <a:gd name="connsiteX8" fmla="*/ 0 w 4224528"/>
                  <a:gd name="connsiteY8" fmla="*/ 857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857250">
                    <a:moveTo>
                      <a:pt x="0" y="85725"/>
                    </a:moveTo>
                    <a:cubicBezTo>
                      <a:pt x="0" y="38380"/>
                      <a:pt x="38380" y="0"/>
                      <a:pt x="85725" y="0"/>
                    </a:cubicBezTo>
                    <a:lnTo>
                      <a:pt x="4138803" y="0"/>
                    </a:lnTo>
                    <a:cubicBezTo>
                      <a:pt x="4186148" y="0"/>
                      <a:pt x="4224528" y="38380"/>
                      <a:pt x="4224528" y="85725"/>
                    </a:cubicBezTo>
                    <a:lnTo>
                      <a:pt x="4224528" y="771525"/>
                    </a:lnTo>
                    <a:cubicBezTo>
                      <a:pt x="4224528" y="818870"/>
                      <a:pt x="4186148" y="857250"/>
                      <a:pt x="4138803" y="857250"/>
                    </a:cubicBezTo>
                    <a:lnTo>
                      <a:pt x="85725" y="857250"/>
                    </a:lnTo>
                    <a:cubicBezTo>
                      <a:pt x="38380" y="857250"/>
                      <a:pt x="0" y="818870"/>
                      <a:pt x="0" y="771525"/>
                    </a:cubicBezTo>
                    <a:lnTo>
                      <a:pt x="0" y="85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68" tIns="86068" rIns="1061190" bIns="86068" numCol="1" spcCol="1270" anchor="ctr" anchorCtr="0">
                <a:noAutofit/>
              </a:bodyPr>
              <a:lstStyle/>
              <a:p>
                <a:pPr marL="0" lvl="0" indent="0" algn="l" defTabSz="711200">
                  <a:lnSpc>
                    <a:spcPct val="90000"/>
                  </a:lnSpc>
                  <a:spcBef>
                    <a:spcPct val="0"/>
                  </a:spcBef>
                  <a:spcAft>
                    <a:spcPct val="35000"/>
                  </a:spcAft>
                  <a:buNone/>
                </a:pPr>
                <a:r>
                  <a:rPr lang="en-GB" sz="1600" b="1" kern="1200" dirty="0">
                    <a:solidFill>
                      <a:srgbClr val="FFFFFF"/>
                    </a:solidFill>
                    <a:latin typeface="Proxima Nova"/>
                    <a:ea typeface="Helvetica Neue Medium"/>
                    <a:cs typeface="Helvetica Neue Medium"/>
                    <a:sym typeface="Helvetica Neue Medium"/>
                  </a:rPr>
                  <a:t>Actions</a:t>
                </a:r>
                <a:r>
                  <a:rPr lang="en-GB" sz="1000" b="1" kern="1200" dirty="0">
                    <a:solidFill>
                      <a:srgbClr val="FFFFFF"/>
                    </a:solidFill>
                    <a:latin typeface="Proxima Nova"/>
                    <a:ea typeface="Helvetica Neue Medium"/>
                    <a:cs typeface="Helvetica Neue Medium"/>
                    <a:sym typeface="Helvetica Neue Medium"/>
                  </a:rPr>
                  <a:t>: </a:t>
                </a:r>
                <a:r>
                  <a:rPr lang="en-GB" sz="1000" kern="1200" dirty="0">
                    <a:solidFill>
                      <a:srgbClr val="FFFFFF"/>
                    </a:solidFill>
                    <a:latin typeface="Proxima Nova"/>
                    <a:ea typeface="Helvetica Neue Medium"/>
                    <a:cs typeface="Helvetica Neue Medium"/>
                    <a:sym typeface="Helvetica Neue Medium"/>
                  </a:rPr>
                  <a:t>are the sectoral climate actions for mitigation, adaptation, cross-cutting, and transparency defined in the NDC, NAP, and other national policy &amp; planning.</a:t>
                </a:r>
                <a:endParaRPr lang="en-GB" sz="1000" kern="1200" dirty="0"/>
              </a:p>
            </p:txBody>
          </p:sp>
          <p:sp>
            <p:nvSpPr>
              <p:cNvPr id="13" name="Freeform: Shape 12">
                <a:extLst>
                  <a:ext uri="{FF2B5EF4-FFF2-40B4-BE49-F238E27FC236}">
                    <a16:creationId xmlns:a16="http://schemas.microsoft.com/office/drawing/2014/main" id="{BFDADA03-5435-B9C7-A8FE-9B0EEC5AB754}"/>
                  </a:ext>
                </a:extLst>
              </p:cNvPr>
              <p:cNvSpPr/>
              <p:nvPr/>
            </p:nvSpPr>
            <p:spPr>
              <a:xfrm>
                <a:off x="3668268" y="2024062"/>
                <a:ext cx="4224528" cy="857250"/>
              </a:xfrm>
              <a:custGeom>
                <a:avLst/>
                <a:gdLst>
                  <a:gd name="connsiteX0" fmla="*/ 0 w 4224528"/>
                  <a:gd name="connsiteY0" fmla="*/ 85725 h 857250"/>
                  <a:gd name="connsiteX1" fmla="*/ 85725 w 4224528"/>
                  <a:gd name="connsiteY1" fmla="*/ 0 h 857250"/>
                  <a:gd name="connsiteX2" fmla="*/ 4138803 w 4224528"/>
                  <a:gd name="connsiteY2" fmla="*/ 0 h 857250"/>
                  <a:gd name="connsiteX3" fmla="*/ 4224528 w 4224528"/>
                  <a:gd name="connsiteY3" fmla="*/ 85725 h 857250"/>
                  <a:gd name="connsiteX4" fmla="*/ 4224528 w 4224528"/>
                  <a:gd name="connsiteY4" fmla="*/ 771525 h 857250"/>
                  <a:gd name="connsiteX5" fmla="*/ 4138803 w 4224528"/>
                  <a:gd name="connsiteY5" fmla="*/ 857250 h 857250"/>
                  <a:gd name="connsiteX6" fmla="*/ 85725 w 4224528"/>
                  <a:gd name="connsiteY6" fmla="*/ 857250 h 857250"/>
                  <a:gd name="connsiteX7" fmla="*/ 0 w 4224528"/>
                  <a:gd name="connsiteY7" fmla="*/ 771525 h 857250"/>
                  <a:gd name="connsiteX8" fmla="*/ 0 w 4224528"/>
                  <a:gd name="connsiteY8" fmla="*/ 857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857250">
                    <a:moveTo>
                      <a:pt x="0" y="85725"/>
                    </a:moveTo>
                    <a:cubicBezTo>
                      <a:pt x="0" y="38380"/>
                      <a:pt x="38380" y="0"/>
                      <a:pt x="85725" y="0"/>
                    </a:cubicBezTo>
                    <a:lnTo>
                      <a:pt x="4138803" y="0"/>
                    </a:lnTo>
                    <a:cubicBezTo>
                      <a:pt x="4186148" y="0"/>
                      <a:pt x="4224528" y="38380"/>
                      <a:pt x="4224528" y="85725"/>
                    </a:cubicBezTo>
                    <a:lnTo>
                      <a:pt x="4224528" y="771525"/>
                    </a:lnTo>
                    <a:cubicBezTo>
                      <a:pt x="4224528" y="818870"/>
                      <a:pt x="4186148" y="857250"/>
                      <a:pt x="4138803" y="857250"/>
                    </a:cubicBezTo>
                    <a:lnTo>
                      <a:pt x="85725" y="857250"/>
                    </a:lnTo>
                    <a:cubicBezTo>
                      <a:pt x="38380" y="857250"/>
                      <a:pt x="0" y="818870"/>
                      <a:pt x="0" y="771525"/>
                    </a:cubicBezTo>
                    <a:lnTo>
                      <a:pt x="0" y="85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68" tIns="86068" rIns="958749" bIns="86068" numCol="1" spcCol="1270" anchor="ctr" anchorCtr="0">
                <a:noAutofit/>
              </a:bodyPr>
              <a:lstStyle/>
              <a:p>
                <a:pPr marL="0" lvl="0" indent="0" algn="l" defTabSz="711200">
                  <a:lnSpc>
                    <a:spcPct val="90000"/>
                  </a:lnSpc>
                  <a:spcBef>
                    <a:spcPct val="0"/>
                  </a:spcBef>
                  <a:spcAft>
                    <a:spcPct val="35000"/>
                  </a:spcAft>
                  <a:buNone/>
                </a:pPr>
                <a:r>
                  <a:rPr lang="en-GB" sz="1600" b="1" kern="1200" dirty="0">
                    <a:solidFill>
                      <a:srgbClr val="FFFFFF"/>
                    </a:solidFill>
                    <a:latin typeface="Proxima Nova"/>
                    <a:ea typeface="Helvetica Neue Medium"/>
                    <a:cs typeface="Helvetica Neue Medium"/>
                    <a:sym typeface="Helvetica Neue Medium"/>
                  </a:rPr>
                  <a:t>Programmes</a:t>
                </a:r>
                <a:r>
                  <a:rPr lang="en-GB" sz="1000" b="1" kern="1200" dirty="0">
                    <a:solidFill>
                      <a:srgbClr val="FFFFFF"/>
                    </a:solidFill>
                    <a:latin typeface="Proxima Nova"/>
                    <a:ea typeface="Helvetica Neue Medium"/>
                    <a:cs typeface="Helvetica Neue Medium"/>
                    <a:sym typeface="Helvetica Neue Medium"/>
                  </a:rPr>
                  <a:t>: </a:t>
                </a:r>
                <a:r>
                  <a:rPr lang="en-GB" sz="1000" kern="1200" dirty="0">
                    <a:solidFill>
                      <a:srgbClr val="FFFFFF"/>
                    </a:solidFill>
                    <a:latin typeface="Proxima Nova"/>
                    <a:ea typeface="Helvetica Neue Medium"/>
                    <a:cs typeface="Helvetica Neue Medium"/>
                    <a:sym typeface="Helvetica Neue Medium"/>
                  </a:rPr>
                  <a:t>(one or more)</a:t>
                </a:r>
                <a:r>
                  <a:rPr lang="en-GB" sz="1000" b="1" kern="1200" dirty="0">
                    <a:solidFill>
                      <a:srgbClr val="FFFFFF"/>
                    </a:solidFill>
                    <a:latin typeface="Proxima Nova"/>
                    <a:ea typeface="Helvetica Neue Medium"/>
                    <a:cs typeface="Helvetica Neue Medium"/>
                    <a:sym typeface="Helvetica Neue Medium"/>
                  </a:rPr>
                  <a:t> </a:t>
                </a:r>
                <a:r>
                  <a:rPr lang="en-GB" sz="1000" kern="1200" dirty="0">
                    <a:solidFill>
                      <a:srgbClr val="FFFFFF"/>
                    </a:solidFill>
                    <a:latin typeface="Proxima Nova"/>
                    <a:ea typeface="Helvetica Neue Medium"/>
                    <a:cs typeface="Helvetica Neue Medium"/>
                    <a:sym typeface="Helvetica Neue Medium"/>
                  </a:rPr>
                  <a:t>fall under an Action, and may focus on specific sub-sectors, set of stakeholders, or type of technology / practice that are being deployed under the parent Action.</a:t>
                </a:r>
                <a:endParaRPr lang="en-GB" sz="1000" kern="1200" dirty="0"/>
              </a:p>
            </p:txBody>
          </p:sp>
          <p:sp>
            <p:nvSpPr>
              <p:cNvPr id="14" name="Freeform: Shape 13">
                <a:extLst>
                  <a:ext uri="{FF2B5EF4-FFF2-40B4-BE49-F238E27FC236}">
                    <a16:creationId xmlns:a16="http://schemas.microsoft.com/office/drawing/2014/main" id="{57F1BC41-58EF-8609-239C-446B00252B6E}"/>
                  </a:ext>
                </a:extLst>
              </p:cNvPr>
              <p:cNvSpPr/>
              <p:nvPr/>
            </p:nvSpPr>
            <p:spPr>
              <a:xfrm>
                <a:off x="3983735" y="3000375"/>
                <a:ext cx="4224528" cy="857250"/>
              </a:xfrm>
              <a:custGeom>
                <a:avLst/>
                <a:gdLst>
                  <a:gd name="connsiteX0" fmla="*/ 0 w 4224528"/>
                  <a:gd name="connsiteY0" fmla="*/ 85725 h 857250"/>
                  <a:gd name="connsiteX1" fmla="*/ 85725 w 4224528"/>
                  <a:gd name="connsiteY1" fmla="*/ 0 h 857250"/>
                  <a:gd name="connsiteX2" fmla="*/ 4138803 w 4224528"/>
                  <a:gd name="connsiteY2" fmla="*/ 0 h 857250"/>
                  <a:gd name="connsiteX3" fmla="*/ 4224528 w 4224528"/>
                  <a:gd name="connsiteY3" fmla="*/ 85725 h 857250"/>
                  <a:gd name="connsiteX4" fmla="*/ 4224528 w 4224528"/>
                  <a:gd name="connsiteY4" fmla="*/ 771525 h 857250"/>
                  <a:gd name="connsiteX5" fmla="*/ 4138803 w 4224528"/>
                  <a:gd name="connsiteY5" fmla="*/ 857250 h 857250"/>
                  <a:gd name="connsiteX6" fmla="*/ 85725 w 4224528"/>
                  <a:gd name="connsiteY6" fmla="*/ 857250 h 857250"/>
                  <a:gd name="connsiteX7" fmla="*/ 0 w 4224528"/>
                  <a:gd name="connsiteY7" fmla="*/ 771525 h 857250"/>
                  <a:gd name="connsiteX8" fmla="*/ 0 w 4224528"/>
                  <a:gd name="connsiteY8" fmla="*/ 857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857250">
                    <a:moveTo>
                      <a:pt x="0" y="85725"/>
                    </a:moveTo>
                    <a:cubicBezTo>
                      <a:pt x="0" y="38380"/>
                      <a:pt x="38380" y="0"/>
                      <a:pt x="85725" y="0"/>
                    </a:cubicBezTo>
                    <a:lnTo>
                      <a:pt x="4138803" y="0"/>
                    </a:lnTo>
                    <a:cubicBezTo>
                      <a:pt x="4186148" y="0"/>
                      <a:pt x="4224528" y="38380"/>
                      <a:pt x="4224528" y="85725"/>
                    </a:cubicBezTo>
                    <a:lnTo>
                      <a:pt x="4224528" y="771525"/>
                    </a:lnTo>
                    <a:cubicBezTo>
                      <a:pt x="4224528" y="818870"/>
                      <a:pt x="4186148" y="857250"/>
                      <a:pt x="4138803" y="857250"/>
                    </a:cubicBezTo>
                    <a:lnTo>
                      <a:pt x="85725" y="857250"/>
                    </a:lnTo>
                    <a:cubicBezTo>
                      <a:pt x="38380" y="857250"/>
                      <a:pt x="0" y="818870"/>
                      <a:pt x="0" y="771525"/>
                    </a:cubicBezTo>
                    <a:lnTo>
                      <a:pt x="0" y="85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68" tIns="86068" rIns="958749" bIns="86068" numCol="1" spcCol="1270" anchor="ctr" anchorCtr="0">
                <a:noAutofit/>
              </a:bodyPr>
              <a:lstStyle/>
              <a:p>
                <a:pPr marL="0" lvl="0" indent="0" algn="l" defTabSz="711200">
                  <a:lnSpc>
                    <a:spcPct val="90000"/>
                  </a:lnSpc>
                  <a:spcBef>
                    <a:spcPct val="0"/>
                  </a:spcBef>
                  <a:spcAft>
                    <a:spcPct val="35000"/>
                  </a:spcAft>
                  <a:buNone/>
                </a:pPr>
                <a:r>
                  <a:rPr lang="en-GB" sz="1600" b="1" kern="1200" dirty="0">
                    <a:solidFill>
                      <a:srgbClr val="FFFFFF"/>
                    </a:solidFill>
                    <a:latin typeface="Proxima Nova"/>
                    <a:ea typeface="Helvetica Neue Medium"/>
                    <a:cs typeface="Helvetica Neue Medium"/>
                    <a:sym typeface="Helvetica Neue Medium"/>
                  </a:rPr>
                  <a:t>Projects</a:t>
                </a:r>
                <a:r>
                  <a:rPr lang="en-GB" sz="1000" b="1" kern="1200" dirty="0">
                    <a:solidFill>
                      <a:srgbClr val="FFFFFF"/>
                    </a:solidFill>
                    <a:latin typeface="Proxima Nova"/>
                    <a:ea typeface="Helvetica Neue Medium"/>
                    <a:cs typeface="Helvetica Neue Medium"/>
                    <a:sym typeface="Helvetica Neue Medium"/>
                  </a:rPr>
                  <a:t>: </a:t>
                </a:r>
                <a:r>
                  <a:rPr lang="en-GB" sz="1000" kern="1200" dirty="0">
                    <a:solidFill>
                      <a:srgbClr val="FFFFFF"/>
                    </a:solidFill>
                    <a:latin typeface="Proxima Nova"/>
                    <a:ea typeface="Helvetica Neue Medium"/>
                    <a:cs typeface="Helvetica Neue Medium"/>
                    <a:sym typeface="Helvetica Neue Medium"/>
                  </a:rPr>
                  <a:t>(one or more)</a:t>
                </a:r>
                <a:r>
                  <a:rPr lang="en-GB" sz="1000" b="1" kern="1200" dirty="0">
                    <a:solidFill>
                      <a:srgbClr val="FFFFFF"/>
                    </a:solidFill>
                    <a:latin typeface="Proxima Nova"/>
                    <a:ea typeface="Helvetica Neue Medium"/>
                    <a:cs typeface="Helvetica Neue Medium"/>
                    <a:sym typeface="Helvetica Neue Medium"/>
                  </a:rPr>
                  <a:t> </a:t>
                </a:r>
                <a:r>
                  <a:rPr lang="en-GB" sz="1000" kern="1200" dirty="0">
                    <a:solidFill>
                      <a:srgbClr val="FFFFFF"/>
                    </a:solidFill>
                    <a:latin typeface="Proxima Nova"/>
                    <a:ea typeface="Helvetica Neue Medium"/>
                    <a:cs typeface="Helvetica Neue Medium"/>
                    <a:sym typeface="Helvetica Neue Medium"/>
                  </a:rPr>
                  <a:t>fall under a Programme, and are the most common structure for managing a set of specific Activities.  Projects are also the most common structure for channelling specific development support and interventions in a country.  </a:t>
                </a:r>
                <a:endParaRPr lang="en-GB" sz="1000" kern="1200" dirty="0"/>
              </a:p>
            </p:txBody>
          </p:sp>
          <p:sp>
            <p:nvSpPr>
              <p:cNvPr id="15" name="Freeform: Shape 14">
                <a:extLst>
                  <a:ext uri="{FF2B5EF4-FFF2-40B4-BE49-F238E27FC236}">
                    <a16:creationId xmlns:a16="http://schemas.microsoft.com/office/drawing/2014/main" id="{128B3A87-C5D7-0DD8-34FF-BF700EC10A68}"/>
                  </a:ext>
                </a:extLst>
              </p:cNvPr>
              <p:cNvSpPr/>
              <p:nvPr/>
            </p:nvSpPr>
            <p:spPr>
              <a:xfrm>
                <a:off x="4299204" y="3976687"/>
                <a:ext cx="4224528" cy="857250"/>
              </a:xfrm>
              <a:custGeom>
                <a:avLst/>
                <a:gdLst>
                  <a:gd name="connsiteX0" fmla="*/ 0 w 4224528"/>
                  <a:gd name="connsiteY0" fmla="*/ 85725 h 857250"/>
                  <a:gd name="connsiteX1" fmla="*/ 85725 w 4224528"/>
                  <a:gd name="connsiteY1" fmla="*/ 0 h 857250"/>
                  <a:gd name="connsiteX2" fmla="*/ 4138803 w 4224528"/>
                  <a:gd name="connsiteY2" fmla="*/ 0 h 857250"/>
                  <a:gd name="connsiteX3" fmla="*/ 4224528 w 4224528"/>
                  <a:gd name="connsiteY3" fmla="*/ 85725 h 857250"/>
                  <a:gd name="connsiteX4" fmla="*/ 4224528 w 4224528"/>
                  <a:gd name="connsiteY4" fmla="*/ 771525 h 857250"/>
                  <a:gd name="connsiteX5" fmla="*/ 4138803 w 4224528"/>
                  <a:gd name="connsiteY5" fmla="*/ 857250 h 857250"/>
                  <a:gd name="connsiteX6" fmla="*/ 85725 w 4224528"/>
                  <a:gd name="connsiteY6" fmla="*/ 857250 h 857250"/>
                  <a:gd name="connsiteX7" fmla="*/ 0 w 4224528"/>
                  <a:gd name="connsiteY7" fmla="*/ 771525 h 857250"/>
                  <a:gd name="connsiteX8" fmla="*/ 0 w 4224528"/>
                  <a:gd name="connsiteY8" fmla="*/ 857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857250">
                    <a:moveTo>
                      <a:pt x="0" y="85725"/>
                    </a:moveTo>
                    <a:cubicBezTo>
                      <a:pt x="0" y="38380"/>
                      <a:pt x="38380" y="0"/>
                      <a:pt x="85725" y="0"/>
                    </a:cubicBezTo>
                    <a:lnTo>
                      <a:pt x="4138803" y="0"/>
                    </a:lnTo>
                    <a:cubicBezTo>
                      <a:pt x="4186148" y="0"/>
                      <a:pt x="4224528" y="38380"/>
                      <a:pt x="4224528" y="85725"/>
                    </a:cubicBezTo>
                    <a:lnTo>
                      <a:pt x="4224528" y="771525"/>
                    </a:lnTo>
                    <a:cubicBezTo>
                      <a:pt x="4224528" y="818870"/>
                      <a:pt x="4186148" y="857250"/>
                      <a:pt x="4138803" y="857250"/>
                    </a:cubicBezTo>
                    <a:lnTo>
                      <a:pt x="85725" y="857250"/>
                    </a:lnTo>
                    <a:cubicBezTo>
                      <a:pt x="38380" y="857250"/>
                      <a:pt x="0" y="818870"/>
                      <a:pt x="0" y="771525"/>
                    </a:cubicBezTo>
                    <a:lnTo>
                      <a:pt x="0" y="85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68" tIns="86068" rIns="958749" bIns="86068" numCol="1" spcCol="1270" anchor="ctr" anchorCtr="0">
                <a:noAutofit/>
              </a:bodyPr>
              <a:lstStyle/>
              <a:p>
                <a:pPr marL="0" lvl="0" indent="0" algn="l" defTabSz="711200">
                  <a:lnSpc>
                    <a:spcPct val="90000"/>
                  </a:lnSpc>
                  <a:spcBef>
                    <a:spcPct val="0"/>
                  </a:spcBef>
                  <a:spcAft>
                    <a:spcPct val="35000"/>
                  </a:spcAft>
                  <a:buNone/>
                </a:pPr>
                <a:r>
                  <a:rPr lang="en-GB" sz="1600" b="1" kern="1200" dirty="0">
                    <a:solidFill>
                      <a:srgbClr val="FFFFFF"/>
                    </a:solidFill>
                    <a:latin typeface="Proxima Nova"/>
                    <a:ea typeface="Helvetica Neue Medium"/>
                    <a:cs typeface="Helvetica Neue Medium"/>
                    <a:sym typeface="Helvetica Neue Medium"/>
                  </a:rPr>
                  <a:t>Activities</a:t>
                </a:r>
                <a:r>
                  <a:rPr lang="en-GB" sz="1000" b="1" kern="1200" dirty="0">
                    <a:solidFill>
                      <a:srgbClr val="FFFFFF"/>
                    </a:solidFill>
                    <a:latin typeface="Proxima Nova"/>
                    <a:ea typeface="Helvetica Neue Medium"/>
                    <a:cs typeface="Helvetica Neue Medium"/>
                    <a:sym typeface="Helvetica Neue Medium"/>
                  </a:rPr>
                  <a:t>: </a:t>
                </a:r>
                <a:r>
                  <a:rPr lang="en-GB" sz="1000" kern="1200" dirty="0">
                    <a:solidFill>
                      <a:srgbClr val="FFFFFF"/>
                    </a:solidFill>
                    <a:latin typeface="Proxima Nova"/>
                    <a:ea typeface="Helvetica Neue Medium"/>
                    <a:cs typeface="Helvetica Neue Medium"/>
                    <a:sym typeface="Helvetica Neue Medium"/>
                  </a:rPr>
                  <a:t>(one or more)</a:t>
                </a:r>
                <a:r>
                  <a:rPr lang="en-GB" sz="1000" b="1" kern="1200" dirty="0">
                    <a:solidFill>
                      <a:srgbClr val="FFFFFF"/>
                    </a:solidFill>
                    <a:latin typeface="Proxima Nova"/>
                    <a:ea typeface="Helvetica Neue Medium"/>
                    <a:cs typeface="Helvetica Neue Medium"/>
                    <a:sym typeface="Helvetica Neue Medium"/>
                  </a:rPr>
                  <a:t> </a:t>
                </a:r>
                <a:r>
                  <a:rPr lang="en-GB" sz="1000" kern="1200" dirty="0">
                    <a:solidFill>
                      <a:srgbClr val="FFFFFF"/>
                    </a:solidFill>
                    <a:latin typeface="Proxima Nova"/>
                    <a:ea typeface="Helvetica Neue Medium"/>
                    <a:cs typeface="Helvetica Neue Medium"/>
                    <a:sym typeface="Helvetica Neue Medium"/>
                  </a:rPr>
                  <a:t>fall under a Project, and are the efforts done to make transformative change happen in practice. </a:t>
                </a:r>
                <a:endParaRPr lang="en-GB" sz="1000" kern="1200" dirty="0"/>
              </a:p>
            </p:txBody>
          </p:sp>
          <p:sp>
            <p:nvSpPr>
              <p:cNvPr id="16" name="Freeform: Shape 15">
                <a:extLst>
                  <a:ext uri="{FF2B5EF4-FFF2-40B4-BE49-F238E27FC236}">
                    <a16:creationId xmlns:a16="http://schemas.microsoft.com/office/drawing/2014/main" id="{CD5E72CE-672B-9A30-92EF-1586224CE811}"/>
                  </a:ext>
                </a:extLst>
              </p:cNvPr>
              <p:cNvSpPr/>
              <p:nvPr/>
            </p:nvSpPr>
            <p:spPr>
              <a:xfrm>
                <a:off x="3352801" y="5072062"/>
                <a:ext cx="5170932" cy="857250"/>
              </a:xfrm>
              <a:custGeom>
                <a:avLst/>
                <a:gdLst>
                  <a:gd name="connsiteX0" fmla="*/ 0 w 4224528"/>
                  <a:gd name="connsiteY0" fmla="*/ 85725 h 857250"/>
                  <a:gd name="connsiteX1" fmla="*/ 85725 w 4224528"/>
                  <a:gd name="connsiteY1" fmla="*/ 0 h 857250"/>
                  <a:gd name="connsiteX2" fmla="*/ 4138803 w 4224528"/>
                  <a:gd name="connsiteY2" fmla="*/ 0 h 857250"/>
                  <a:gd name="connsiteX3" fmla="*/ 4224528 w 4224528"/>
                  <a:gd name="connsiteY3" fmla="*/ 85725 h 857250"/>
                  <a:gd name="connsiteX4" fmla="*/ 4224528 w 4224528"/>
                  <a:gd name="connsiteY4" fmla="*/ 771525 h 857250"/>
                  <a:gd name="connsiteX5" fmla="*/ 4138803 w 4224528"/>
                  <a:gd name="connsiteY5" fmla="*/ 857250 h 857250"/>
                  <a:gd name="connsiteX6" fmla="*/ 85725 w 4224528"/>
                  <a:gd name="connsiteY6" fmla="*/ 857250 h 857250"/>
                  <a:gd name="connsiteX7" fmla="*/ 0 w 4224528"/>
                  <a:gd name="connsiteY7" fmla="*/ 771525 h 857250"/>
                  <a:gd name="connsiteX8" fmla="*/ 0 w 4224528"/>
                  <a:gd name="connsiteY8" fmla="*/ 857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528" h="857250">
                    <a:moveTo>
                      <a:pt x="0" y="85725"/>
                    </a:moveTo>
                    <a:cubicBezTo>
                      <a:pt x="0" y="38380"/>
                      <a:pt x="38380" y="0"/>
                      <a:pt x="85725" y="0"/>
                    </a:cubicBezTo>
                    <a:lnTo>
                      <a:pt x="4138803" y="0"/>
                    </a:lnTo>
                    <a:cubicBezTo>
                      <a:pt x="4186148" y="0"/>
                      <a:pt x="4224528" y="38380"/>
                      <a:pt x="4224528" y="85725"/>
                    </a:cubicBezTo>
                    <a:lnTo>
                      <a:pt x="4224528" y="771525"/>
                    </a:lnTo>
                    <a:cubicBezTo>
                      <a:pt x="4224528" y="818870"/>
                      <a:pt x="4186148" y="857250"/>
                      <a:pt x="4138803" y="857250"/>
                    </a:cubicBezTo>
                    <a:lnTo>
                      <a:pt x="85725" y="857250"/>
                    </a:lnTo>
                    <a:cubicBezTo>
                      <a:pt x="38380" y="857250"/>
                      <a:pt x="0" y="818870"/>
                      <a:pt x="0" y="771525"/>
                    </a:cubicBezTo>
                    <a:lnTo>
                      <a:pt x="0" y="857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68" tIns="86068" rIns="958749" bIns="86068" numCol="1" spcCol="1270" anchor="ctr" anchorCtr="0">
                <a:noAutofit/>
              </a:bodyPr>
              <a:lstStyle/>
              <a:p>
                <a:pPr marL="0" lvl="0" indent="0" algn="l" defTabSz="711200">
                  <a:lnSpc>
                    <a:spcPct val="90000"/>
                  </a:lnSpc>
                  <a:spcBef>
                    <a:spcPct val="0"/>
                  </a:spcBef>
                  <a:spcAft>
                    <a:spcPct val="35000"/>
                  </a:spcAft>
                  <a:buNone/>
                </a:pPr>
                <a:r>
                  <a:rPr lang="en-GB" sz="1600" b="1" kern="1200" dirty="0">
                    <a:solidFill>
                      <a:srgbClr val="FFFFFF"/>
                    </a:solidFill>
                    <a:latin typeface="Proxima Nova"/>
                    <a:ea typeface="Helvetica Neue Medium"/>
                    <a:cs typeface="Helvetica Neue Medium"/>
                    <a:sym typeface="Helvetica Neue Medium"/>
                  </a:rPr>
                  <a:t>Support</a:t>
                </a:r>
                <a:r>
                  <a:rPr lang="en-GB" sz="1000" b="1" kern="1200" dirty="0">
                    <a:solidFill>
                      <a:srgbClr val="FFFFFF"/>
                    </a:solidFill>
                    <a:latin typeface="Proxima Nova"/>
                    <a:ea typeface="Helvetica Neue Medium"/>
                    <a:cs typeface="Helvetica Neue Medium"/>
                    <a:sym typeface="Helvetica Neue Medium"/>
                  </a:rPr>
                  <a:t>: </a:t>
                </a:r>
                <a:r>
                  <a:rPr lang="en-GB" sz="1000" kern="1200" dirty="0">
                    <a:solidFill>
                      <a:srgbClr val="FFFFFF"/>
                    </a:solidFill>
                    <a:latin typeface="Proxima Nova"/>
                    <a:ea typeface="Helvetica Neue Medium"/>
                    <a:cs typeface="Helvetica Neue Medium"/>
                    <a:sym typeface="Helvetica Neue Medium"/>
                  </a:rPr>
                  <a:t>takes the form of </a:t>
                </a:r>
                <a:r>
                  <a:rPr lang="en-US" sz="1000" kern="1200" dirty="0">
                    <a:solidFill>
                      <a:srgbClr val="FFFFFF"/>
                    </a:solidFill>
                    <a:latin typeface="Proxima Nova"/>
                    <a:ea typeface="Helvetica Neue Medium"/>
                    <a:cs typeface="Helvetica Neue Medium"/>
                    <a:sym typeface="Helvetica Neue Medium"/>
                  </a:rPr>
                  <a:t>finance, capacity building, and technology transfer &amp; assistance</a:t>
                </a:r>
                <a:r>
                  <a:rPr lang="en-GB" sz="1000" kern="1200" dirty="0">
                    <a:solidFill>
                      <a:srgbClr val="FFFFFF"/>
                    </a:solidFill>
                    <a:latin typeface="Proxima Nova"/>
                    <a:ea typeface="Helvetica Neue Medium"/>
                    <a:cs typeface="Helvetica Neue Medium"/>
                    <a:sym typeface="Helvetica Neue Medium"/>
                  </a:rPr>
                  <a:t> and may be provided (linked) to any of the other components</a:t>
                </a:r>
                <a:endParaRPr lang="en-GB" sz="1000" kern="1200" dirty="0"/>
              </a:p>
            </p:txBody>
          </p:sp>
          <p:sp>
            <p:nvSpPr>
              <p:cNvPr id="17" name="Freeform: Shape 16">
                <a:extLst>
                  <a:ext uri="{FF2B5EF4-FFF2-40B4-BE49-F238E27FC236}">
                    <a16:creationId xmlns:a16="http://schemas.microsoft.com/office/drawing/2014/main" id="{0F3ED044-61C0-0EE1-346B-C6B0CC8BABCD}"/>
                  </a:ext>
                </a:extLst>
              </p:cNvPr>
              <p:cNvSpPr/>
              <p:nvPr/>
            </p:nvSpPr>
            <p:spPr>
              <a:xfrm>
                <a:off x="7020115" y="1674018"/>
                <a:ext cx="557212" cy="557212"/>
              </a:xfrm>
              <a:custGeom>
                <a:avLst/>
                <a:gdLst>
                  <a:gd name="connsiteX0" fmla="*/ 0 w 557212"/>
                  <a:gd name="connsiteY0" fmla="*/ 306467 h 557212"/>
                  <a:gd name="connsiteX1" fmla="*/ 125373 w 557212"/>
                  <a:gd name="connsiteY1" fmla="*/ 306467 h 557212"/>
                  <a:gd name="connsiteX2" fmla="*/ 125373 w 557212"/>
                  <a:gd name="connsiteY2" fmla="*/ 0 h 557212"/>
                  <a:gd name="connsiteX3" fmla="*/ 431839 w 557212"/>
                  <a:gd name="connsiteY3" fmla="*/ 0 h 557212"/>
                  <a:gd name="connsiteX4" fmla="*/ 431839 w 557212"/>
                  <a:gd name="connsiteY4" fmla="*/ 306467 h 557212"/>
                  <a:gd name="connsiteX5" fmla="*/ 557212 w 557212"/>
                  <a:gd name="connsiteY5" fmla="*/ 306467 h 557212"/>
                  <a:gd name="connsiteX6" fmla="*/ 278606 w 557212"/>
                  <a:gd name="connsiteY6" fmla="*/ 557212 h 557212"/>
                  <a:gd name="connsiteX7" fmla="*/ 0 w 557212"/>
                  <a:gd name="connsiteY7" fmla="*/ 306467 h 5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212" h="557212">
                    <a:moveTo>
                      <a:pt x="0" y="306467"/>
                    </a:moveTo>
                    <a:lnTo>
                      <a:pt x="125373" y="306467"/>
                    </a:lnTo>
                    <a:lnTo>
                      <a:pt x="125373" y="0"/>
                    </a:lnTo>
                    <a:lnTo>
                      <a:pt x="431839" y="0"/>
                    </a:lnTo>
                    <a:lnTo>
                      <a:pt x="431839" y="306467"/>
                    </a:lnTo>
                    <a:lnTo>
                      <a:pt x="557212" y="306467"/>
                    </a:lnTo>
                    <a:lnTo>
                      <a:pt x="278606" y="557212"/>
                    </a:lnTo>
                    <a:lnTo>
                      <a:pt x="0" y="306467"/>
                    </a:lnTo>
                    <a:close/>
                  </a:path>
                </a:pathLst>
              </a:custGeom>
              <a:solidFill>
                <a:schemeClr val="bg1">
                  <a:lumMod val="6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7123" tIns="31750" rIns="157123" bIns="169660" numCol="1" spcCol="1270" anchor="ctr" anchorCtr="0">
                <a:noAutofit/>
              </a:bodyPr>
              <a:lstStyle/>
              <a:p>
                <a:pPr marL="0" lvl="0" indent="0" algn="ctr" defTabSz="1111250">
                  <a:lnSpc>
                    <a:spcPct val="90000"/>
                  </a:lnSpc>
                  <a:spcBef>
                    <a:spcPct val="0"/>
                  </a:spcBef>
                  <a:spcAft>
                    <a:spcPct val="35000"/>
                  </a:spcAft>
                  <a:buNone/>
                </a:pPr>
                <a:endParaRPr lang="en-GB" sz="2500" kern="1200" dirty="0"/>
              </a:p>
            </p:txBody>
          </p:sp>
          <p:sp>
            <p:nvSpPr>
              <p:cNvPr id="18" name="Freeform: Shape 17">
                <a:extLst>
                  <a:ext uri="{FF2B5EF4-FFF2-40B4-BE49-F238E27FC236}">
                    <a16:creationId xmlns:a16="http://schemas.microsoft.com/office/drawing/2014/main" id="{F84B8B2C-6F03-70EE-17CB-8EFD3E4039EC}"/>
                  </a:ext>
                </a:extLst>
              </p:cNvPr>
              <p:cNvSpPr/>
              <p:nvPr/>
            </p:nvSpPr>
            <p:spPr>
              <a:xfrm>
                <a:off x="7335583" y="2650331"/>
                <a:ext cx="557212" cy="557212"/>
              </a:xfrm>
              <a:custGeom>
                <a:avLst/>
                <a:gdLst>
                  <a:gd name="connsiteX0" fmla="*/ 0 w 557212"/>
                  <a:gd name="connsiteY0" fmla="*/ 306467 h 557212"/>
                  <a:gd name="connsiteX1" fmla="*/ 125373 w 557212"/>
                  <a:gd name="connsiteY1" fmla="*/ 306467 h 557212"/>
                  <a:gd name="connsiteX2" fmla="*/ 125373 w 557212"/>
                  <a:gd name="connsiteY2" fmla="*/ 0 h 557212"/>
                  <a:gd name="connsiteX3" fmla="*/ 431839 w 557212"/>
                  <a:gd name="connsiteY3" fmla="*/ 0 h 557212"/>
                  <a:gd name="connsiteX4" fmla="*/ 431839 w 557212"/>
                  <a:gd name="connsiteY4" fmla="*/ 306467 h 557212"/>
                  <a:gd name="connsiteX5" fmla="*/ 557212 w 557212"/>
                  <a:gd name="connsiteY5" fmla="*/ 306467 h 557212"/>
                  <a:gd name="connsiteX6" fmla="*/ 278606 w 557212"/>
                  <a:gd name="connsiteY6" fmla="*/ 557212 h 557212"/>
                  <a:gd name="connsiteX7" fmla="*/ 0 w 557212"/>
                  <a:gd name="connsiteY7" fmla="*/ 306467 h 5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212" h="557212">
                    <a:moveTo>
                      <a:pt x="0" y="306467"/>
                    </a:moveTo>
                    <a:lnTo>
                      <a:pt x="125373" y="306467"/>
                    </a:lnTo>
                    <a:lnTo>
                      <a:pt x="125373" y="0"/>
                    </a:lnTo>
                    <a:lnTo>
                      <a:pt x="431839" y="0"/>
                    </a:lnTo>
                    <a:lnTo>
                      <a:pt x="431839" y="306467"/>
                    </a:lnTo>
                    <a:lnTo>
                      <a:pt x="557212" y="306467"/>
                    </a:lnTo>
                    <a:lnTo>
                      <a:pt x="278606" y="557212"/>
                    </a:lnTo>
                    <a:lnTo>
                      <a:pt x="0" y="306467"/>
                    </a:lnTo>
                    <a:close/>
                  </a:path>
                </a:pathLst>
              </a:custGeom>
              <a:solidFill>
                <a:schemeClr val="bg1">
                  <a:lumMod val="6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7123" tIns="31750" rIns="157123" bIns="169660" numCol="1" spcCol="1270" anchor="ctr" anchorCtr="0">
                <a:noAutofit/>
              </a:bodyPr>
              <a:lstStyle/>
              <a:p>
                <a:pPr marL="0" lvl="0" indent="0" algn="ctr" defTabSz="1111250">
                  <a:lnSpc>
                    <a:spcPct val="90000"/>
                  </a:lnSpc>
                  <a:spcBef>
                    <a:spcPct val="0"/>
                  </a:spcBef>
                  <a:spcAft>
                    <a:spcPct val="35000"/>
                  </a:spcAft>
                  <a:buNone/>
                </a:pPr>
                <a:endParaRPr lang="en-GB" sz="2500" kern="1200" dirty="0"/>
              </a:p>
            </p:txBody>
          </p:sp>
          <p:sp>
            <p:nvSpPr>
              <p:cNvPr id="19" name="Freeform: Shape 18">
                <a:extLst>
                  <a:ext uri="{FF2B5EF4-FFF2-40B4-BE49-F238E27FC236}">
                    <a16:creationId xmlns:a16="http://schemas.microsoft.com/office/drawing/2014/main" id="{AE93C4C8-AFC7-99D2-378F-10D34EA2E643}"/>
                  </a:ext>
                </a:extLst>
              </p:cNvPr>
              <p:cNvSpPr/>
              <p:nvPr/>
            </p:nvSpPr>
            <p:spPr>
              <a:xfrm>
                <a:off x="7651051" y="3612356"/>
                <a:ext cx="557212" cy="557212"/>
              </a:xfrm>
              <a:custGeom>
                <a:avLst/>
                <a:gdLst>
                  <a:gd name="connsiteX0" fmla="*/ 0 w 557212"/>
                  <a:gd name="connsiteY0" fmla="*/ 306467 h 557212"/>
                  <a:gd name="connsiteX1" fmla="*/ 125373 w 557212"/>
                  <a:gd name="connsiteY1" fmla="*/ 306467 h 557212"/>
                  <a:gd name="connsiteX2" fmla="*/ 125373 w 557212"/>
                  <a:gd name="connsiteY2" fmla="*/ 0 h 557212"/>
                  <a:gd name="connsiteX3" fmla="*/ 431839 w 557212"/>
                  <a:gd name="connsiteY3" fmla="*/ 0 h 557212"/>
                  <a:gd name="connsiteX4" fmla="*/ 431839 w 557212"/>
                  <a:gd name="connsiteY4" fmla="*/ 306467 h 557212"/>
                  <a:gd name="connsiteX5" fmla="*/ 557212 w 557212"/>
                  <a:gd name="connsiteY5" fmla="*/ 306467 h 557212"/>
                  <a:gd name="connsiteX6" fmla="*/ 278606 w 557212"/>
                  <a:gd name="connsiteY6" fmla="*/ 557212 h 557212"/>
                  <a:gd name="connsiteX7" fmla="*/ 0 w 557212"/>
                  <a:gd name="connsiteY7" fmla="*/ 306467 h 5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212" h="557212">
                    <a:moveTo>
                      <a:pt x="0" y="306467"/>
                    </a:moveTo>
                    <a:lnTo>
                      <a:pt x="125373" y="306467"/>
                    </a:lnTo>
                    <a:lnTo>
                      <a:pt x="125373" y="0"/>
                    </a:lnTo>
                    <a:lnTo>
                      <a:pt x="431839" y="0"/>
                    </a:lnTo>
                    <a:lnTo>
                      <a:pt x="431839" y="306467"/>
                    </a:lnTo>
                    <a:lnTo>
                      <a:pt x="557212" y="306467"/>
                    </a:lnTo>
                    <a:lnTo>
                      <a:pt x="278606" y="557212"/>
                    </a:lnTo>
                    <a:lnTo>
                      <a:pt x="0" y="306467"/>
                    </a:lnTo>
                    <a:close/>
                  </a:path>
                </a:pathLst>
              </a:custGeom>
              <a:solidFill>
                <a:schemeClr val="bg1">
                  <a:lumMod val="6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7123" tIns="31750" rIns="157123" bIns="169660" numCol="1" spcCol="1270" anchor="ctr" anchorCtr="0">
                <a:noAutofit/>
              </a:bodyPr>
              <a:lstStyle/>
              <a:p>
                <a:pPr marL="0" lvl="0" indent="0" algn="ctr" defTabSz="1111250">
                  <a:lnSpc>
                    <a:spcPct val="90000"/>
                  </a:lnSpc>
                  <a:spcBef>
                    <a:spcPct val="0"/>
                  </a:spcBef>
                  <a:spcAft>
                    <a:spcPct val="35000"/>
                  </a:spcAft>
                  <a:buNone/>
                </a:pPr>
                <a:endParaRPr lang="en-GB" sz="2500" kern="1200" dirty="0"/>
              </a:p>
            </p:txBody>
          </p:sp>
        </p:grpSp>
        <p:cxnSp>
          <p:nvCxnSpPr>
            <p:cNvPr id="7" name="Straight Arrow Connector 6">
              <a:extLst>
                <a:ext uri="{FF2B5EF4-FFF2-40B4-BE49-F238E27FC236}">
                  <a16:creationId xmlns:a16="http://schemas.microsoft.com/office/drawing/2014/main" id="{5C34A0B3-A401-738B-B261-35B3584A2170}"/>
                </a:ext>
              </a:extLst>
            </p:cNvPr>
            <p:cNvCxnSpPr>
              <a:cxnSpLocks/>
            </p:cNvCxnSpPr>
            <p:nvPr/>
          </p:nvCxnSpPr>
          <p:spPr>
            <a:xfrm flipV="1">
              <a:off x="4530436" y="4738255"/>
              <a:ext cx="0" cy="44680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B5330C-3DF2-974E-C864-C36352825281}"/>
                </a:ext>
              </a:extLst>
            </p:cNvPr>
            <p:cNvCxnSpPr>
              <a:cxnSpLocks/>
            </p:cNvCxnSpPr>
            <p:nvPr/>
          </p:nvCxnSpPr>
          <p:spPr>
            <a:xfrm flipV="1">
              <a:off x="4206086" y="3751118"/>
              <a:ext cx="0" cy="1433946"/>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03DCF65-225D-7C65-B07F-74AFB0B37BCA}"/>
                </a:ext>
              </a:extLst>
            </p:cNvPr>
            <p:cNvCxnSpPr>
              <a:cxnSpLocks/>
            </p:cNvCxnSpPr>
            <p:nvPr/>
          </p:nvCxnSpPr>
          <p:spPr>
            <a:xfrm flipV="1">
              <a:off x="3828671" y="2805545"/>
              <a:ext cx="0" cy="237951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6DAEAE-92CF-F389-84BA-26DA3508F15D}"/>
                </a:ext>
              </a:extLst>
            </p:cNvPr>
            <p:cNvCxnSpPr>
              <a:cxnSpLocks/>
            </p:cNvCxnSpPr>
            <p:nvPr/>
          </p:nvCxnSpPr>
          <p:spPr>
            <a:xfrm flipV="1">
              <a:off x="3533585" y="1826635"/>
              <a:ext cx="0" cy="3358429"/>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itle 3">
            <a:extLst>
              <a:ext uri="{FF2B5EF4-FFF2-40B4-BE49-F238E27FC236}">
                <a16:creationId xmlns:a16="http://schemas.microsoft.com/office/drawing/2014/main" id="{AA258F91-828C-0E30-9B71-BD36CA4408B3}"/>
              </a:ext>
            </a:extLst>
          </p:cNvPr>
          <p:cNvSpPr txBox="1">
            <a:spLocks/>
          </p:cNvSpPr>
          <p:nvPr/>
        </p:nvSpPr>
        <p:spPr>
          <a:xfrm>
            <a:off x="298623" y="1850724"/>
            <a:ext cx="6422798" cy="42319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30936">
              <a:lnSpc>
                <a:spcPct val="100000"/>
              </a:lnSpc>
              <a:spcAft>
                <a:spcPts val="2400"/>
              </a:spcAft>
            </a:pPr>
            <a:r>
              <a:rPr lang="en-US" sz="2000" dirty="0">
                <a:solidFill>
                  <a:srgbClr val="0468B1"/>
                </a:solidFill>
                <a:latin typeface="Montserrat" panose="00000500000000000000" pitchFamily="50" charset="0"/>
                <a:ea typeface="+mj-lt"/>
                <a:cs typeface="+mj-lt"/>
              </a:rPr>
              <a:t>The </a:t>
            </a:r>
            <a:r>
              <a:rPr lang="en-US" sz="2000" dirty="0" err="1">
                <a:solidFill>
                  <a:srgbClr val="0468B1"/>
                </a:solidFill>
                <a:latin typeface="Montserrat" panose="00000500000000000000" pitchFamily="50" charset="0"/>
                <a:ea typeface="+mj-lt"/>
                <a:cs typeface="+mj-lt"/>
              </a:rPr>
              <a:t>NCTP</a:t>
            </a:r>
            <a:r>
              <a:rPr lang="en-US" sz="2000" dirty="0">
                <a:solidFill>
                  <a:srgbClr val="0468B1"/>
                </a:solidFill>
                <a:latin typeface="Montserrat" panose="00000500000000000000" pitchFamily="50" charset="0"/>
                <a:ea typeface="+mj-lt"/>
                <a:cs typeface="+mj-lt"/>
              </a:rPr>
              <a:t> structure is based on a common process and information structure used by governments and development partners for managing work to address climate change.  </a:t>
            </a:r>
          </a:p>
          <a:p>
            <a:pPr algn="l" defTabSz="630936">
              <a:lnSpc>
                <a:spcPct val="100000"/>
              </a:lnSpc>
              <a:spcAft>
                <a:spcPts val="2400"/>
              </a:spcAft>
            </a:pPr>
            <a:r>
              <a:rPr lang="en-US" sz="2000" dirty="0">
                <a:solidFill>
                  <a:srgbClr val="0468B1"/>
                </a:solidFill>
                <a:latin typeface="Montserrat" panose="00000500000000000000" pitchFamily="50" charset="0"/>
                <a:ea typeface="+mj-lt"/>
                <a:cs typeface="+mj-lt"/>
              </a:rPr>
              <a:t>This structure is based on the core components of climate </a:t>
            </a:r>
            <a:r>
              <a:rPr lang="en-US" sz="2000" u="sng" dirty="0">
                <a:solidFill>
                  <a:srgbClr val="0468B1"/>
                </a:solidFill>
                <a:latin typeface="Montserrat" panose="00000500000000000000" pitchFamily="50" charset="0"/>
                <a:ea typeface="+mj-lt"/>
                <a:cs typeface="+mj-lt"/>
              </a:rPr>
              <a:t>Actions</a:t>
            </a:r>
            <a:r>
              <a:rPr lang="en-US" sz="2000" dirty="0">
                <a:solidFill>
                  <a:srgbClr val="0468B1"/>
                </a:solidFill>
                <a:latin typeface="Montserrat" panose="00000500000000000000" pitchFamily="50" charset="0"/>
                <a:ea typeface="+mj-lt"/>
                <a:cs typeface="+mj-lt"/>
              </a:rPr>
              <a:t>, </a:t>
            </a:r>
            <a:r>
              <a:rPr lang="en-US" sz="2000" u="sng" dirty="0" err="1">
                <a:solidFill>
                  <a:srgbClr val="0468B1"/>
                </a:solidFill>
                <a:latin typeface="Montserrat" panose="00000500000000000000" pitchFamily="50" charset="0"/>
                <a:ea typeface="+mj-lt"/>
                <a:cs typeface="+mj-lt"/>
              </a:rPr>
              <a:t>Programmes</a:t>
            </a:r>
            <a:r>
              <a:rPr lang="en-US" sz="2000" dirty="0">
                <a:solidFill>
                  <a:srgbClr val="0468B1"/>
                </a:solidFill>
                <a:latin typeface="Montserrat" panose="00000500000000000000" pitchFamily="50" charset="0"/>
                <a:ea typeface="+mj-lt"/>
                <a:cs typeface="+mj-lt"/>
              </a:rPr>
              <a:t>, </a:t>
            </a:r>
            <a:r>
              <a:rPr lang="en-US" sz="2000" u="sng" dirty="0">
                <a:solidFill>
                  <a:srgbClr val="0468B1"/>
                </a:solidFill>
                <a:latin typeface="Montserrat" panose="00000500000000000000" pitchFamily="50" charset="0"/>
                <a:ea typeface="+mj-lt"/>
                <a:cs typeface="+mj-lt"/>
              </a:rPr>
              <a:t>Projects,</a:t>
            </a:r>
            <a:r>
              <a:rPr lang="en-US" sz="2000" dirty="0">
                <a:solidFill>
                  <a:srgbClr val="0468B1"/>
                </a:solidFill>
                <a:latin typeface="Montserrat" panose="00000500000000000000" pitchFamily="50" charset="0"/>
                <a:ea typeface="+mj-lt"/>
                <a:cs typeface="+mj-lt"/>
              </a:rPr>
              <a:t> and </a:t>
            </a:r>
            <a:r>
              <a:rPr lang="en-US" sz="2000" u="sng" dirty="0">
                <a:solidFill>
                  <a:srgbClr val="0468B1"/>
                </a:solidFill>
                <a:latin typeface="Montserrat" panose="00000500000000000000" pitchFamily="50" charset="0"/>
                <a:ea typeface="+mj-lt"/>
                <a:cs typeface="+mj-lt"/>
              </a:rPr>
              <a:t>Activities</a:t>
            </a:r>
            <a:r>
              <a:rPr lang="en-US" sz="2000" dirty="0">
                <a:solidFill>
                  <a:srgbClr val="0468B1"/>
                </a:solidFill>
                <a:latin typeface="Montserrat" panose="00000500000000000000" pitchFamily="50" charset="0"/>
                <a:ea typeface="+mj-lt"/>
                <a:cs typeface="+mj-lt"/>
              </a:rPr>
              <a:t>, each with a different purpose in the structure and different types of information.  </a:t>
            </a:r>
          </a:p>
          <a:p>
            <a:pPr algn="l" defTabSz="630936">
              <a:lnSpc>
                <a:spcPct val="100000"/>
              </a:lnSpc>
              <a:spcAft>
                <a:spcPts val="2400"/>
              </a:spcAft>
            </a:pPr>
            <a:r>
              <a:rPr lang="en-US" sz="2000" dirty="0">
                <a:solidFill>
                  <a:srgbClr val="0468B1"/>
                </a:solidFill>
                <a:latin typeface="Montserrat" panose="00000500000000000000" pitchFamily="50" charset="0"/>
                <a:ea typeface="+mj-lt"/>
                <a:cs typeface="+mj-lt"/>
              </a:rPr>
              <a:t>Using this structure, the </a:t>
            </a:r>
            <a:r>
              <a:rPr lang="en-US" sz="2000" dirty="0" err="1">
                <a:solidFill>
                  <a:srgbClr val="0468B1"/>
                </a:solidFill>
                <a:latin typeface="Montserrat" panose="00000500000000000000" pitchFamily="50" charset="0"/>
                <a:ea typeface="+mj-lt"/>
                <a:cs typeface="+mj-lt"/>
              </a:rPr>
              <a:t>NCTP</a:t>
            </a:r>
            <a:r>
              <a:rPr lang="en-US" sz="2000" dirty="0">
                <a:solidFill>
                  <a:srgbClr val="0468B1"/>
                </a:solidFill>
                <a:latin typeface="Montserrat" panose="00000500000000000000" pitchFamily="50" charset="0"/>
                <a:ea typeface="+mj-lt"/>
                <a:cs typeface="+mj-lt"/>
              </a:rPr>
              <a:t> allows governments to consolidate information bottom-up for a broad overview of progress in addressing climate change while also allowing for digging into the details of in sectors.</a:t>
            </a:r>
            <a:endParaRPr lang="en-US" sz="2000" dirty="0">
              <a:solidFill>
                <a:srgbClr val="0468B1"/>
              </a:solidFill>
              <a:latin typeface="Montserrat" panose="00000500000000000000" pitchFamily="50" charset="0"/>
            </a:endParaRPr>
          </a:p>
        </p:txBody>
      </p:sp>
    </p:spTree>
    <p:extLst>
      <p:ext uri="{BB962C8B-B14F-4D97-AF65-F5344CB8AC3E}">
        <p14:creationId xmlns:p14="http://schemas.microsoft.com/office/powerpoint/2010/main" val="2538680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Proxima Nova"/>
        <a:ea typeface="Proxima Nova"/>
        <a:cs typeface="Proxima Nova"/>
      </a:majorFont>
      <a:minorFont>
        <a:latin typeface="Proxima Nova"/>
        <a:ea typeface="Proxima Nova"/>
        <a:cs typeface="Proxima Nov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35718" tIns="35718" rIns="35718" bIns="35718" numCol="1" spcCol="38100" rtlCol="0" anchor="ctr">
        <a:spAutoFit/>
      </a:bodyPr>
      <a:lstStyle>
        <a:defPPr marL="0" marR="0" indent="0" algn="ctr" defTabSz="410765"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5718" tIns="35718" rIns="35718" bIns="35718" numCol="1" spcCol="38100" rtlCol="0" anchor="ctr">
        <a:spAutoFit/>
      </a:bodyPr>
      <a:lstStyle>
        <a:defPPr marL="0" marR="0" indent="0" algn="l" defTabSz="41076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n-lt"/>
            <a:ea typeface="+mn-ea"/>
            <a:cs typeface="+mn-cs"/>
            <a:sym typeface="Proxima Nov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3AC65AB8C851489F5ECF323C3C9387" ma:contentTypeVersion="14" ma:contentTypeDescription="Create a new document." ma:contentTypeScope="" ma:versionID="ab6c1c61b74edd003d12fedbfa3e6deb">
  <xsd:schema xmlns:xsd="http://www.w3.org/2001/XMLSchema" xmlns:xs="http://www.w3.org/2001/XMLSchema" xmlns:p="http://schemas.microsoft.com/office/2006/metadata/properties" xmlns:ns2="039223aa-5308-442e-875b-11b6a414bb16" xmlns:ns3="a1819b20-839e-4c0c-8bad-3566ecae61af" targetNamespace="http://schemas.microsoft.com/office/2006/metadata/properties" ma:root="true" ma:fieldsID="294124d34800c0fb91dd3d23bdb65ea4" ns2:_="" ns3:_="">
    <xsd:import namespace="039223aa-5308-442e-875b-11b6a414bb16"/>
    <xsd:import namespace="a1819b20-839e-4c0c-8bad-3566ecae61a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_Flow_SignoffStatu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9223aa-5308-442e-875b-11b6a414bb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_Flow_SignoffStatus" ma:index="20" nillable="true" ma:displayName="Sign-off status" ma:internalName="Sign_x002d_off_x0020_status">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819b20-839e-4c0c-8bad-3566ecae61a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039223aa-5308-442e-875b-11b6a414bb16" xsi:nil="true"/>
    <SharedWithUsers xmlns="a1819b20-839e-4c0c-8bad-3566ecae61af">
      <UserInfo>
        <DisplayName>Helin Su Aslan</DisplayName>
        <AccountId>1048</AccountId>
        <AccountType/>
      </UserInfo>
    </SharedWithUsers>
  </documentManagement>
</p:properties>
</file>

<file path=customXml/itemProps1.xml><?xml version="1.0" encoding="utf-8"?>
<ds:datastoreItem xmlns:ds="http://schemas.openxmlformats.org/officeDocument/2006/customXml" ds:itemID="{A59F6157-199E-4913-9547-130457AA4145}">
  <ds:schemaRefs>
    <ds:schemaRef ds:uri="http://schemas.microsoft.com/sharepoint/v3/contenttype/forms"/>
  </ds:schemaRefs>
</ds:datastoreItem>
</file>

<file path=customXml/itemProps2.xml><?xml version="1.0" encoding="utf-8"?>
<ds:datastoreItem xmlns:ds="http://schemas.openxmlformats.org/officeDocument/2006/customXml" ds:itemID="{399B263C-37D2-4A5B-913D-B10CA5716C2B}">
  <ds:schemaRefs>
    <ds:schemaRef ds:uri="039223aa-5308-442e-875b-11b6a414bb16"/>
    <ds:schemaRef ds:uri="a1819b20-839e-4c0c-8bad-3566ecae61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0C02497-A3E2-4179-B1A2-936CADDF5267}">
  <ds:schemaRefs>
    <ds:schemaRef ds:uri="039223aa-5308-442e-875b-11b6a414bb16"/>
    <ds:schemaRef ds:uri="a1819b20-839e-4c0c-8bad-3566ecae61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953</TotalTime>
  <Words>3169</Words>
  <Application>Microsoft Office PowerPoint</Application>
  <PresentationFormat>Widescreen</PresentationFormat>
  <Paragraphs>284</Paragraphs>
  <Slides>42</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Helvetica Neue</vt:lpstr>
      <vt:lpstr>Helvetica Neue Medium</vt:lpstr>
      <vt:lpstr>Montserrat</vt:lpstr>
      <vt:lpstr>Montserrat SemiBold</vt:lpstr>
      <vt:lpstr>Proxima Nova</vt:lpstr>
      <vt:lpstr>Verdana</vt:lpstr>
      <vt:lpstr>Wingdings</vt:lpstr>
      <vt:lpstr>Office Theme</vt:lpstr>
      <vt:lpstr>Structuring Information for the National Climate Transparency Platform (NCTP)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Feel free to contact the  UNDP Digital For Planet team  for 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Dominique</dc:creator>
  <cp:lastModifiedBy>Douglas Marett</cp:lastModifiedBy>
  <cp:revision>122</cp:revision>
  <dcterms:modified xsi:type="dcterms:W3CDTF">2025-03-22T18:47:56Z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0x010100ED3AC65AB8C851489F5ECF323C3C9387</vt:lpwstr>
  </property>
</Properties>
</file>